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483" r:id="rId2"/>
    <p:sldId id="477" r:id="rId3"/>
    <p:sldId id="475" r:id="rId4"/>
    <p:sldId id="478" r:id="rId5"/>
    <p:sldId id="479" r:id="rId6"/>
    <p:sldId id="480" r:id="rId7"/>
    <p:sldId id="481" r:id="rId8"/>
    <p:sldId id="482" r:id="rId9"/>
    <p:sldId id="476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44" autoAdjust="0"/>
    <p:restoredTop sz="93184" autoAdjust="0"/>
  </p:normalViewPr>
  <p:slideViewPr>
    <p:cSldViewPr snapToGrid="0">
      <p:cViewPr varScale="1">
        <p:scale>
          <a:sx n="122" d="100"/>
          <a:sy n="122" d="100"/>
        </p:scale>
        <p:origin x="1056" y="108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4A80B-04A7-4F82-B706-59DC8D28CD35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A276B-E4B3-4321-828D-339B3E723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970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22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354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548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371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006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157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048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493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7854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70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77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8710A-A3D9-42F7-B6CB-04625A8B1BA4}" type="datetimeFigureOut">
              <a:rPr lang="de-DE" smtClean="0"/>
              <a:t>16.10.2024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08E17-256C-4DE3-B9CE-00E8AB5A5E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4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9524"/>
            <a:ext cx="9144000" cy="3565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>
              <a:tabLst>
                <a:tab pos="8524875" algn="r"/>
              </a:tabLst>
            </a:pPr>
            <a:r>
              <a:rPr lang="de-DE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Schornsteinfegerinnung im Freistaat Thüringen</a:t>
            </a:r>
            <a:endParaRPr lang="de-DE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711698"/>
            <a:ext cx="9144000" cy="614630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Kurze Vorstellung </a:t>
            </a: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Schornsteinfegerinnung im Freistaat Thüringen.</a:t>
            </a: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Körperschaft des öffentlichen Rechts.</a:t>
            </a: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98% </a:t>
            </a:r>
            <a:r>
              <a:rPr lang="de-D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aller </a:t>
            </a: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bevollmächtigten Bezirksschornsteinfeger sind Innungsmitglied.</a:t>
            </a:r>
          </a:p>
        </p:txBody>
      </p:sp>
      <p:pic>
        <p:nvPicPr>
          <p:cNvPr id="6" name="Grafik 5" descr="Ein Bild, das Symbol, Emblem, Kreis, Logo enthält.&#10;&#10;Automatisch generierte Beschreibung">
            <a:extLst>
              <a:ext uri="{FF2B5EF4-FFF2-40B4-BE49-F238E27FC236}">
                <a16:creationId xmlns:a16="http://schemas.microsoft.com/office/drawing/2014/main" id="{37E42C96-81C0-3CBA-95DF-A5E655F07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953" y="-1428"/>
            <a:ext cx="366522" cy="34846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CBEE67-9956-5E11-EE5F-4E72CFAEB53B}"/>
              </a:ext>
            </a:extLst>
          </p:cNvPr>
          <p:cNvSpPr txBox="1">
            <a:spLocks/>
          </p:cNvSpPr>
          <p:nvPr/>
        </p:nvSpPr>
        <p:spPr>
          <a:xfrm>
            <a:off x="0" y="355135"/>
            <a:ext cx="9144000" cy="356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8791575" algn="r"/>
              </a:tabLst>
            </a:pPr>
            <a:r>
              <a:rPr lang="de-DE" sz="1600" b="1" dirty="0">
                <a:solidFill>
                  <a:srgbClr val="0000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Auftaktberatung für die planungsverantwortlichen Stellen 17.10.2024</a:t>
            </a:r>
            <a:endParaRPr lang="de-DE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64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9524"/>
            <a:ext cx="9144000" cy="3565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>
              <a:tabLst>
                <a:tab pos="8524875" algn="r"/>
              </a:tabLst>
            </a:pPr>
            <a:r>
              <a:rPr lang="de-DE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Schornsteinfegerinnung im Freistaat Thüringen</a:t>
            </a:r>
            <a:endParaRPr lang="de-DE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711698"/>
            <a:ext cx="9144000" cy="614630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Sicht des Schornsteinfegerhandwerks</a:t>
            </a:r>
          </a:p>
          <a:p>
            <a:pPr lvl="0">
              <a:buFontTx/>
              <a:buChar char="-"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Umsetzung GEG und WPG ist eine große gesellschaftliche Herausforderung.</a:t>
            </a: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 Schornsteinfegerhandwerk:</a:t>
            </a:r>
          </a:p>
          <a:p>
            <a:pPr lvl="1">
              <a:buFontTx/>
              <a:buChar char="-"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stellt sich den daraus erwachsenden Aufgaben,</a:t>
            </a:r>
          </a:p>
          <a:p>
            <a:pPr lvl="1">
              <a:buFontTx/>
              <a:buChar char="-"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wird unter Beachtung der gesetzlichen Rahmenbedingungen seinen Beitrag leisten.</a:t>
            </a: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Erkannte Hemmnisse:</a:t>
            </a:r>
          </a:p>
          <a:p>
            <a:pPr marL="542925" lvl="1" indent="-276225">
              <a:buFontTx/>
              <a:buChar char="-"/>
            </a:pPr>
            <a:r>
              <a:rPr lang="de-D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Bezirke halten sich nicht an Gemeinde- und / oder Kreisgrenzen </a:t>
            </a:r>
            <a:r>
              <a:rPr lang="de-DE" sz="1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</a:t>
            </a:r>
            <a:r>
              <a:rPr lang="de-D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Clusterung?</a:t>
            </a:r>
          </a:p>
          <a:p>
            <a:pPr marL="542925" lvl="1" indent="-276225">
              <a:buFontTx/>
              <a:buChar char="-"/>
            </a:pPr>
            <a:r>
              <a:rPr lang="de-D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Daten liegen in den Kehrbüchern der </a:t>
            </a:r>
            <a:r>
              <a:rPr lang="de-D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nicht zielführend verarbeitbar vor.</a:t>
            </a:r>
          </a:p>
          <a:p>
            <a:pPr marL="542925" lvl="1" indent="-276225">
              <a:buFontTx/>
              <a:buChar char="-"/>
            </a:pPr>
            <a:r>
              <a:rPr lang="de-D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Planungsverantwortliche </a:t>
            </a:r>
            <a:r>
              <a:rPr lang="de-DE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Stellen </a:t>
            </a:r>
            <a:r>
              <a:rPr lang="de-D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müssen in Abhängigkeit von der Zielstellung mit den Daten unterschiedlich umgehen (Bestandanalyse §15 / Potenzialanalyse §16 WPG). </a:t>
            </a:r>
          </a:p>
          <a:p>
            <a:pPr lvl="0">
              <a:buFontTx/>
              <a:buChar char="-"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Unter Leitung des TMUEN wurde eine für die planungsverantwortlichen Stellen und die bevollmächtigten Bezirksschornsteinfeger (</a:t>
            </a:r>
            <a:r>
              <a:rPr lang="de-D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praktikable Vorgehensweise erarbeitet.</a:t>
            </a: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lvl="0" indent="0" algn="ctr">
              <a:buNone/>
            </a:pPr>
            <a:r>
              <a:rPr lang="de-DE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</a:t>
            </a:r>
            <a:r>
              <a:rPr lang="de-DE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Zielstellung ist eine für die Beteiligten praktikable und rechtssichere Vorgehensweise</a:t>
            </a:r>
          </a:p>
        </p:txBody>
      </p:sp>
      <p:pic>
        <p:nvPicPr>
          <p:cNvPr id="6" name="Grafik 5" descr="Ein Bild, das Symbol, Emblem, Kreis, Logo enthält.&#10;&#10;Automatisch generierte Beschreibung">
            <a:extLst>
              <a:ext uri="{FF2B5EF4-FFF2-40B4-BE49-F238E27FC236}">
                <a16:creationId xmlns:a16="http://schemas.microsoft.com/office/drawing/2014/main" id="{37E42C96-81C0-3CBA-95DF-A5E655F07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953" y="-1428"/>
            <a:ext cx="366522" cy="34846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CBEE67-9956-5E11-EE5F-4E72CFAEB53B}"/>
              </a:ext>
            </a:extLst>
          </p:cNvPr>
          <p:cNvSpPr txBox="1">
            <a:spLocks/>
          </p:cNvSpPr>
          <p:nvPr/>
        </p:nvSpPr>
        <p:spPr>
          <a:xfrm>
            <a:off x="0" y="355135"/>
            <a:ext cx="9144000" cy="356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8791575" algn="r"/>
              </a:tabLst>
            </a:pPr>
            <a:r>
              <a:rPr lang="de-DE" sz="1600" b="1" dirty="0">
                <a:solidFill>
                  <a:srgbClr val="0000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Auftaktberatung für die planungsverantwortlichen Stellen 17.10.2024</a:t>
            </a:r>
            <a:endParaRPr lang="de-DE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91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9524"/>
            <a:ext cx="9144000" cy="3565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>
              <a:tabLst>
                <a:tab pos="8524875" algn="r"/>
              </a:tabLst>
            </a:pPr>
            <a:r>
              <a:rPr lang="de-DE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Schornsteinfegerinnung im Freistaat Thüringen</a:t>
            </a:r>
            <a:endParaRPr lang="de-DE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711698"/>
            <a:ext cx="9144000" cy="614630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Geplanter Ablauf</a:t>
            </a:r>
          </a:p>
          <a:p>
            <a:pPr marL="266700" lvl="0" indent="-266700">
              <a:lnSpc>
                <a:spcPct val="100000"/>
              </a:lnSpc>
              <a:spcBef>
                <a:spcPts val="0"/>
              </a:spcBef>
              <a:buFont typeface="Aptos" panose="020B0004020202020204" pitchFamily="34" charset="0"/>
              <a:buChar char="-"/>
            </a:pPr>
            <a:endParaRPr lang="de-DE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Bekanntmachung der Verfahrensweise / Unterlagen durch das TMUEN.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Aufforderung an den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durch die planungsverantwortliche Stelle.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Meldung der nach Vorgabe aufbereiteten Kehrbuchdaten durch die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die Innung.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Sichtung der Daten, insbesondere hinsichtlich räumlicher Zuordnung, nötigenfalls Rückkopplung mit dem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durch die Innung.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Bereitstellung der Daten auf der Thüringer Datenaustauschplattform durch die Innung.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Kostenrechnung des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die planungsverantwortliche Stelle.</a:t>
            </a:r>
          </a:p>
        </p:txBody>
      </p:sp>
      <p:pic>
        <p:nvPicPr>
          <p:cNvPr id="6" name="Grafik 5" descr="Ein Bild, das Symbol, Emblem, Kreis, Logo enthält.&#10;&#10;Automatisch generierte Beschreibung">
            <a:extLst>
              <a:ext uri="{FF2B5EF4-FFF2-40B4-BE49-F238E27FC236}">
                <a16:creationId xmlns:a16="http://schemas.microsoft.com/office/drawing/2014/main" id="{37E42C96-81C0-3CBA-95DF-A5E655F07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953" y="-1428"/>
            <a:ext cx="366522" cy="34846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CBEE67-9956-5E11-EE5F-4E72CFAEB53B}"/>
              </a:ext>
            </a:extLst>
          </p:cNvPr>
          <p:cNvSpPr txBox="1">
            <a:spLocks/>
          </p:cNvSpPr>
          <p:nvPr/>
        </p:nvSpPr>
        <p:spPr>
          <a:xfrm>
            <a:off x="0" y="355135"/>
            <a:ext cx="9144000" cy="356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8791575" algn="r"/>
              </a:tabLst>
            </a:pPr>
            <a:r>
              <a:rPr lang="de-DE" sz="1600" b="1" dirty="0">
                <a:solidFill>
                  <a:srgbClr val="0000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Auftaktberatung für die planungsverantwortlichen Stellen 17.10.2024</a:t>
            </a:r>
            <a:endParaRPr lang="de-DE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133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9524"/>
            <a:ext cx="9144000" cy="3565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>
              <a:tabLst>
                <a:tab pos="8524875" algn="r"/>
              </a:tabLst>
            </a:pPr>
            <a:r>
              <a:rPr lang="de-DE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Schornsteinfegerinnung im Freistaat Thüringen</a:t>
            </a:r>
            <a:endParaRPr lang="de-DE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711698"/>
            <a:ext cx="9144000" cy="614630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Aufforderung an den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durch die planungsverantwortliche Stelle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endParaRPr lang="de-DE" sz="1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de-DE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Anschrift des bevollmächtigten Bezirksschornsteinfegers (</a:t>
            </a:r>
            <a:r>
              <a:rPr lang="de-DE" sz="16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bBsf</a:t>
            </a:r>
            <a:r>
              <a:rPr lang="de-DE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de-DE" sz="14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(es muss explizit der </a:t>
            </a:r>
            <a:r>
              <a:rPr lang="de-DE" sz="14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bbsf</a:t>
            </a:r>
            <a:r>
              <a:rPr lang="de-DE" sz="14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angeschrieben werden / nach </a:t>
            </a:r>
            <a:r>
              <a:rPr lang="de-DE" sz="14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SchfHwG</a:t>
            </a:r>
            <a:r>
              <a:rPr lang="de-DE" sz="14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gibt es derzeit nur den bevollmächtigten Bezirksschornsteinfeger)</a:t>
            </a:r>
          </a:p>
          <a:p>
            <a:pPr marL="0">
              <a:lnSpc>
                <a:spcPct val="107000"/>
              </a:lnSpc>
              <a:spcBef>
                <a:spcPts val="0"/>
              </a:spcBef>
            </a:pPr>
            <a:endParaRPr lang="de-DE" sz="1000" i="1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Sehr geehrter </a:t>
            </a:r>
            <a:r>
              <a:rPr lang="de-DE" sz="1600" i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6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zur Erfüllung unserer gesetzlichen Aufgaben nach WPG und </a:t>
            </a:r>
            <a:r>
              <a:rPr lang="de-DE" sz="1600" i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ThürWPGAG</a:t>
            </a:r>
            <a:r>
              <a:rPr lang="de-DE" sz="16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benötigen wir als planungsverantwortliche Stelle:</a:t>
            </a:r>
          </a:p>
          <a:p>
            <a:pPr marL="542925" indent="-276225">
              <a:lnSpc>
                <a:spcPct val="100000"/>
              </a:lnSpc>
              <a:spcBef>
                <a:spcPts val="0"/>
              </a:spcBef>
            </a:pPr>
            <a:r>
              <a:rPr lang="de-DE" sz="16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Bezeichnung der planungsverantwortlichen Stelle </a:t>
            </a:r>
          </a:p>
          <a:p>
            <a:pPr marL="542925" indent="-276225">
              <a:lnSpc>
                <a:spcPct val="100000"/>
              </a:lnSpc>
              <a:spcBef>
                <a:spcPts val="0"/>
              </a:spcBef>
            </a:pPr>
            <a:r>
              <a:rPr lang="de-DE" sz="16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Anschrift der planungsverantwortlichen Stelle </a:t>
            </a:r>
          </a:p>
          <a:p>
            <a:pPr marL="542925" indent="-276225">
              <a:lnSpc>
                <a:spcPct val="100000"/>
              </a:lnSpc>
              <a:spcBef>
                <a:spcPts val="0"/>
              </a:spcBef>
            </a:pPr>
            <a:r>
              <a:rPr lang="de-DE" sz="16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der verantwortlich handelnden Person der planungsverantwortlichen Stelle</a:t>
            </a:r>
          </a:p>
          <a:p>
            <a:pPr marL="542925" indent="-276225">
              <a:lnSpc>
                <a:spcPct val="100000"/>
              </a:lnSpc>
              <a:spcBef>
                <a:spcPts val="0"/>
              </a:spcBef>
            </a:pPr>
            <a:r>
              <a:rPr lang="de-DE" sz="16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Kontaktdaten der verantwortlich handelnden Person der planungsverantwortlichen Stelle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Ihre gesetzlich vorgesehene Zuarbeit zur Bestandsanalyse des nachfolgend dargestellten Planungsgebietes in der vom TMUEN vorgegeben Form.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endParaRPr lang="de-DE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975" indent="-180975">
              <a:lnSpc>
                <a:spcPct val="107000"/>
              </a:lnSpc>
              <a:spcBef>
                <a:spcPts val="0"/>
              </a:spcBef>
              <a:buNone/>
            </a:pPr>
            <a:r>
              <a:rPr lang="de-D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	</a:t>
            </a:r>
            <a:r>
              <a:rPr lang="de-DE" sz="14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Angabe von Ortsteil / Straße / Grundstücks / Hausnummer nur erforderlich, wenn zur Eingrenzung des Planungsgebietes erforderlich.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6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Ort, Datum: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Unterschrift der verantwortlich handelnden Person der planungsverantwortlichen Stelle:</a:t>
            </a:r>
          </a:p>
        </p:txBody>
      </p:sp>
      <p:pic>
        <p:nvPicPr>
          <p:cNvPr id="6" name="Grafik 5" descr="Ein Bild, das Symbol, Emblem, Kreis, Logo enthält.&#10;&#10;Automatisch generierte Beschreibung">
            <a:extLst>
              <a:ext uri="{FF2B5EF4-FFF2-40B4-BE49-F238E27FC236}">
                <a16:creationId xmlns:a16="http://schemas.microsoft.com/office/drawing/2014/main" id="{37E42C96-81C0-3CBA-95DF-A5E655F07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953" y="-1428"/>
            <a:ext cx="366522" cy="34846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CBEE67-9956-5E11-EE5F-4E72CFAEB53B}"/>
              </a:ext>
            </a:extLst>
          </p:cNvPr>
          <p:cNvSpPr txBox="1">
            <a:spLocks/>
          </p:cNvSpPr>
          <p:nvPr/>
        </p:nvSpPr>
        <p:spPr>
          <a:xfrm>
            <a:off x="0" y="355135"/>
            <a:ext cx="9144000" cy="356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8791575" algn="r"/>
              </a:tabLst>
            </a:pPr>
            <a:r>
              <a:rPr lang="de-DE" sz="1600" b="1" dirty="0">
                <a:solidFill>
                  <a:srgbClr val="0000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Auftaktberatung für die planungsverantwortlichen Stellen 17.10.2024</a:t>
            </a:r>
            <a:endParaRPr lang="de-DE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712117C9-AB38-974E-0E82-A2F3D87D4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041722"/>
              </p:ext>
            </p:extLst>
          </p:nvPr>
        </p:nvGraphicFramePr>
        <p:xfrm>
          <a:off x="104456" y="4448175"/>
          <a:ext cx="8935087" cy="628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6623">
                  <a:extLst>
                    <a:ext uri="{9D8B030D-6E8A-4147-A177-3AD203B41FA5}">
                      <a16:colId xmlns:a16="http://schemas.microsoft.com/office/drawing/2014/main" val="3331608207"/>
                    </a:ext>
                  </a:extLst>
                </a:gridCol>
                <a:gridCol w="1786623">
                  <a:extLst>
                    <a:ext uri="{9D8B030D-6E8A-4147-A177-3AD203B41FA5}">
                      <a16:colId xmlns:a16="http://schemas.microsoft.com/office/drawing/2014/main" val="3651238875"/>
                    </a:ext>
                  </a:extLst>
                </a:gridCol>
                <a:gridCol w="1786623">
                  <a:extLst>
                    <a:ext uri="{9D8B030D-6E8A-4147-A177-3AD203B41FA5}">
                      <a16:colId xmlns:a16="http://schemas.microsoft.com/office/drawing/2014/main" val="1109206988"/>
                    </a:ext>
                  </a:extLst>
                </a:gridCol>
                <a:gridCol w="1787609">
                  <a:extLst>
                    <a:ext uri="{9D8B030D-6E8A-4147-A177-3AD203B41FA5}">
                      <a16:colId xmlns:a16="http://schemas.microsoft.com/office/drawing/2014/main" val="2484122558"/>
                    </a:ext>
                  </a:extLst>
                </a:gridCol>
                <a:gridCol w="1787609">
                  <a:extLst>
                    <a:ext uri="{9D8B030D-6E8A-4147-A177-3AD203B41FA5}">
                      <a16:colId xmlns:a16="http://schemas.microsoft.com/office/drawing/2014/main" val="129705195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kern="100" dirty="0">
                          <a:effectLst/>
                        </a:rPr>
                        <a:t>Gemeinde</a:t>
                      </a:r>
                      <a:endParaRPr lang="de-DE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kern="100" dirty="0">
                          <a:effectLst/>
                        </a:rPr>
                        <a:t>PLZ</a:t>
                      </a:r>
                      <a:endParaRPr lang="de-DE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kern="100" dirty="0">
                          <a:effectLst/>
                        </a:rPr>
                        <a:t>Ortsteil *</a:t>
                      </a:r>
                      <a:endParaRPr lang="de-DE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kern="100" dirty="0">
                          <a:effectLst/>
                        </a:rPr>
                        <a:t>Straße *</a:t>
                      </a:r>
                      <a:endParaRPr lang="de-DE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kern="100" dirty="0">
                          <a:effectLst/>
                        </a:rPr>
                        <a:t>Grundstücks / Hausnummer *</a:t>
                      </a:r>
                      <a:endParaRPr lang="de-DE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48095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kern="100" dirty="0">
                          <a:effectLst/>
                        </a:rPr>
                        <a:t> </a:t>
                      </a:r>
                      <a:endParaRPr lang="de-D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kern="100" dirty="0">
                          <a:effectLst/>
                        </a:rPr>
                        <a:t> </a:t>
                      </a:r>
                      <a:endParaRPr lang="de-D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kern="100" dirty="0">
                          <a:effectLst/>
                        </a:rPr>
                        <a:t> </a:t>
                      </a:r>
                      <a:endParaRPr lang="de-D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kern="100" dirty="0">
                          <a:effectLst/>
                        </a:rPr>
                        <a:t> </a:t>
                      </a:r>
                      <a:endParaRPr lang="de-D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kern="100" dirty="0">
                          <a:effectLst/>
                        </a:rPr>
                        <a:t> </a:t>
                      </a:r>
                      <a:endParaRPr lang="de-D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3401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481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9524"/>
            <a:ext cx="9144000" cy="3565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>
              <a:tabLst>
                <a:tab pos="8524875" algn="r"/>
              </a:tabLst>
            </a:pPr>
            <a:r>
              <a:rPr lang="de-DE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Schornsteinfegerinnung im Freistaat Thüringen</a:t>
            </a:r>
            <a:endParaRPr lang="de-DE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711698"/>
            <a:ext cx="9144000" cy="614630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Meldung der nach Vorgabe aufbereiteten Kehrbuchdaten durch den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die Innung.</a:t>
            </a: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667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Warum Vorgabe?</a:t>
            </a:r>
            <a:endParaRPr lang="de-DE" sz="18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Kehrbücher sind im Inhalt aber nicht der Form / Struktur beschrieben und werden als PDF-Datei ausgelagert.</a:t>
            </a: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Die für die Wärmeplanung erforderlichen Datensachverhalte </a:t>
            </a:r>
            <a:r>
              <a:rPr lang="de-DE" sz="1800" kern="100" dirty="0" smtClean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liegen </a:t>
            </a:r>
            <a:r>
              <a:rPr lang="de-D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den Kehrbüchern der </a:t>
            </a:r>
            <a:r>
              <a:rPr lang="de-D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nur unstrukturiert und / oder nicht vor.</a:t>
            </a:r>
          </a:p>
          <a:p>
            <a:pPr marL="54292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Beispiel: Merkmal Zentralheizung oder Einzelraumheizung</a:t>
            </a:r>
            <a:endParaRPr lang="de-DE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Ein maschinelles Auslesen der Kehrbuchdaten ist zum Erhalt belastbarer Wärmeplanungsdaten praktisch ungeeignet.</a:t>
            </a: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Die „händische“ Aufbereitung von mehreren tausend Grundstücken ist weder zeitlich noch finanziell darstellbar.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fik 5" descr="Ein Bild, das Symbol, Emblem, Kreis, Logo enthält.&#10;&#10;Automatisch generierte Beschreibung">
            <a:extLst>
              <a:ext uri="{FF2B5EF4-FFF2-40B4-BE49-F238E27FC236}">
                <a16:creationId xmlns:a16="http://schemas.microsoft.com/office/drawing/2014/main" id="{37E42C96-81C0-3CBA-95DF-A5E655F07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953" y="-1428"/>
            <a:ext cx="366522" cy="34846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CBEE67-9956-5E11-EE5F-4E72CFAEB53B}"/>
              </a:ext>
            </a:extLst>
          </p:cNvPr>
          <p:cNvSpPr txBox="1">
            <a:spLocks/>
          </p:cNvSpPr>
          <p:nvPr/>
        </p:nvSpPr>
        <p:spPr>
          <a:xfrm>
            <a:off x="0" y="355135"/>
            <a:ext cx="9144000" cy="356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8791575" algn="r"/>
              </a:tabLst>
            </a:pPr>
            <a:r>
              <a:rPr lang="de-DE" sz="1600" b="1" dirty="0">
                <a:solidFill>
                  <a:srgbClr val="0000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Auftaktberatung für die planungsverantwortlichen Stellen 17.10.2024</a:t>
            </a:r>
            <a:endParaRPr lang="de-DE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219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9524"/>
            <a:ext cx="9144000" cy="3565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>
              <a:tabLst>
                <a:tab pos="8524875" algn="r"/>
              </a:tabLst>
            </a:pPr>
            <a:r>
              <a:rPr lang="de-DE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Schornsteinfegerinnung im Freistaat Thüringen</a:t>
            </a:r>
            <a:endParaRPr lang="de-DE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711698"/>
            <a:ext cx="9144000" cy="614630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Sichtung der Daten, insbesondere hinsichtlich räumlicher Zuordnung, nötigenfalls Rückkopplung mit dem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durch die Innung.</a:t>
            </a: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i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Warum Sichtung / Rückkopplung?</a:t>
            </a: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400" i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400" i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 </a:t>
            </a:r>
            <a:r>
              <a:rPr lang="de-DE" sz="1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Freistaat 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Thüringen gibt es keine gebäudescharfe Bestellung der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Bezirke sind inzwischen Gemeine- und sogar Kreisübergreifend angelegt.</a:t>
            </a: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mit den Gemeindestrukturänderungen verbundenen Umwidmungen sind möglicherweise noch nicht vollständig nachvollzogen.</a:t>
            </a: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i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gibt möglicherweise „Eigenkreationen“ bei Grundstücksadressen.</a:t>
            </a: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i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Nicht alle </a:t>
            </a:r>
            <a:r>
              <a:rPr lang="de-DE" sz="1800" i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sind gleichermaßen EDV-affin.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Zielstellung: Bereitstellung von belastbaren Daten für die planungsverantwortlichen Stellen</a:t>
            </a:r>
          </a:p>
        </p:txBody>
      </p:sp>
      <p:pic>
        <p:nvPicPr>
          <p:cNvPr id="6" name="Grafik 5" descr="Ein Bild, das Symbol, Emblem, Kreis, Logo enthält.&#10;&#10;Automatisch generierte Beschreibung">
            <a:extLst>
              <a:ext uri="{FF2B5EF4-FFF2-40B4-BE49-F238E27FC236}">
                <a16:creationId xmlns:a16="http://schemas.microsoft.com/office/drawing/2014/main" id="{37E42C96-81C0-3CBA-95DF-A5E655F07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953" y="-1428"/>
            <a:ext cx="366522" cy="34846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CBEE67-9956-5E11-EE5F-4E72CFAEB53B}"/>
              </a:ext>
            </a:extLst>
          </p:cNvPr>
          <p:cNvSpPr txBox="1">
            <a:spLocks/>
          </p:cNvSpPr>
          <p:nvPr/>
        </p:nvSpPr>
        <p:spPr>
          <a:xfrm>
            <a:off x="0" y="355135"/>
            <a:ext cx="9144000" cy="356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8791575" algn="r"/>
              </a:tabLst>
            </a:pPr>
            <a:r>
              <a:rPr lang="de-DE" sz="1600" b="1" dirty="0">
                <a:solidFill>
                  <a:srgbClr val="0000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Auftaktberatung für die planungsverantwortlichen Stellen 17.10.2024</a:t>
            </a:r>
            <a:endParaRPr lang="de-DE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26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9524"/>
            <a:ext cx="9144000" cy="3565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>
              <a:tabLst>
                <a:tab pos="8524875" algn="r"/>
              </a:tabLst>
            </a:pPr>
            <a:r>
              <a:rPr lang="de-DE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Schornsteinfegerinnung im Freistaat Thüringen</a:t>
            </a:r>
            <a:endParaRPr lang="de-DE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711698"/>
            <a:ext cx="9144000" cy="614630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Bereitstellung der Daten auf der Thüringer Datenaustauschplattform durch die Innung.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Welche Daten sind das ?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Eindeutige, im Bezirksverwaltungsprogramm rückführbare Kennzeichnung/Nummer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Gemeinde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PLZ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Ortsteil (wenn vorhanden)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Straße</a:t>
            </a: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Grundstück / Hausnummer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Feuerstättenart</a:t>
            </a:r>
            <a:endParaRPr lang="de-DE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Brennstoff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Nennwärmeleistung in KW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Zentralheizung oder Einzelraumheizung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Schon vorgesehen: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Rückmeldung Gemeinde: Wärmeplanung positiv, geplantes Ausbaugebiet für Wärme- oder H2-Netze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fik 5" descr="Ein Bild, das Symbol, Emblem, Kreis, Logo enthält.&#10;&#10;Automatisch generierte Beschreibung">
            <a:extLst>
              <a:ext uri="{FF2B5EF4-FFF2-40B4-BE49-F238E27FC236}">
                <a16:creationId xmlns:a16="http://schemas.microsoft.com/office/drawing/2014/main" id="{37E42C96-81C0-3CBA-95DF-A5E655F07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953" y="-1428"/>
            <a:ext cx="366522" cy="34846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CBEE67-9956-5E11-EE5F-4E72CFAEB53B}"/>
              </a:ext>
            </a:extLst>
          </p:cNvPr>
          <p:cNvSpPr txBox="1">
            <a:spLocks/>
          </p:cNvSpPr>
          <p:nvPr/>
        </p:nvSpPr>
        <p:spPr>
          <a:xfrm>
            <a:off x="0" y="355135"/>
            <a:ext cx="9144000" cy="356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8791575" algn="r"/>
              </a:tabLst>
            </a:pPr>
            <a:r>
              <a:rPr lang="de-DE" sz="1600" b="1" dirty="0">
                <a:solidFill>
                  <a:srgbClr val="0000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Auftaktberatung für die planungsverantwortlichen Stellen 17.10.2024</a:t>
            </a:r>
            <a:endParaRPr lang="de-DE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967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9524"/>
            <a:ext cx="9144000" cy="3565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>
              <a:tabLst>
                <a:tab pos="8524875" algn="r"/>
              </a:tabLst>
            </a:pPr>
            <a:r>
              <a:rPr lang="de-DE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Schornsteinfegerinnung im Freistaat Thüringen</a:t>
            </a:r>
            <a:endParaRPr lang="de-DE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711698"/>
            <a:ext cx="9144000" cy="614630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Kostenrechnung des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bBsf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die planungsverantwortliche Stelle.</a:t>
            </a:r>
            <a:endParaRPr lang="de-DE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Ermangelung einer gesetzlichen Regelung erfolgt die „Kostenrechnung“ in Anlehnung / Kopplung an die KÜO Anlage 3 Nr. 5.2. (Zeitaufwand).</a:t>
            </a: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de-DE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lvl="1" indent="-2762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 vorgeschlagener Verfahrensweise ist ein Zeitaufwand von 5 Arbeitsstunden (300 Arbeitswerte) pro Aufforderung angemessen (derzeit 360,00€ + </a:t>
            </a:r>
            <a:r>
              <a:rPr lang="de-DE" sz="1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</a:t>
            </a:r>
            <a:r>
              <a:rPr lang="de-DE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fik 5" descr="Ein Bild, das Symbol, Emblem, Kreis, Logo enthält.&#10;&#10;Automatisch generierte Beschreibung">
            <a:extLst>
              <a:ext uri="{FF2B5EF4-FFF2-40B4-BE49-F238E27FC236}">
                <a16:creationId xmlns:a16="http://schemas.microsoft.com/office/drawing/2014/main" id="{37E42C96-81C0-3CBA-95DF-A5E655F07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953" y="-1428"/>
            <a:ext cx="366522" cy="34846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CBEE67-9956-5E11-EE5F-4E72CFAEB53B}"/>
              </a:ext>
            </a:extLst>
          </p:cNvPr>
          <p:cNvSpPr txBox="1">
            <a:spLocks/>
          </p:cNvSpPr>
          <p:nvPr/>
        </p:nvSpPr>
        <p:spPr>
          <a:xfrm>
            <a:off x="0" y="355135"/>
            <a:ext cx="9144000" cy="356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8791575" algn="r"/>
              </a:tabLst>
            </a:pPr>
            <a:r>
              <a:rPr lang="de-DE" sz="1600" b="1" dirty="0">
                <a:solidFill>
                  <a:srgbClr val="0000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Auftaktberatung für die planungsverantwortlichen Stellen 17.10.2024</a:t>
            </a:r>
            <a:endParaRPr lang="de-DE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69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9524"/>
            <a:ext cx="9144000" cy="3565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>
              <a:tabLst>
                <a:tab pos="8524875" algn="r"/>
              </a:tabLst>
            </a:pPr>
            <a:r>
              <a:rPr lang="de-DE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Schornsteinfegerinnung im Freistaat Thüringen</a:t>
            </a:r>
            <a:endParaRPr lang="de-DE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711698"/>
            <a:ext cx="9144000" cy="614630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ENDE</a:t>
            </a: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Vielen Dank</a:t>
            </a:r>
          </a:p>
          <a:p>
            <a:pPr marL="0" lvl="0" indent="0" algn="ctr">
              <a:buNone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für Ihre Aufmerksamkeit und Geduld</a:t>
            </a:r>
          </a:p>
          <a:p>
            <a:pPr marL="0" lvl="0" indent="0" algn="ctr">
              <a:buNone/>
            </a:pPr>
            <a:r>
              <a:rPr lang="de-D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 dem Schornsteinfegerhandwerk.</a:t>
            </a: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de-D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fik 5" descr="Ein Bild, das Symbol, Emblem, Kreis, Logo enthält.&#10;&#10;Automatisch generierte Beschreibung">
            <a:extLst>
              <a:ext uri="{FF2B5EF4-FFF2-40B4-BE49-F238E27FC236}">
                <a16:creationId xmlns:a16="http://schemas.microsoft.com/office/drawing/2014/main" id="{37E42C96-81C0-3CBA-95DF-A5E655F07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953" y="-1428"/>
            <a:ext cx="366522" cy="34846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CBEE67-9956-5E11-EE5F-4E72CFAEB53B}"/>
              </a:ext>
            </a:extLst>
          </p:cNvPr>
          <p:cNvSpPr txBox="1">
            <a:spLocks/>
          </p:cNvSpPr>
          <p:nvPr/>
        </p:nvSpPr>
        <p:spPr>
          <a:xfrm>
            <a:off x="0" y="355135"/>
            <a:ext cx="9144000" cy="356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8791575" algn="r"/>
              </a:tabLst>
            </a:pPr>
            <a:r>
              <a:rPr lang="de-DE" sz="1600" b="1" dirty="0">
                <a:solidFill>
                  <a:srgbClr val="0000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Auftaktberatung für die planungsverantwortlichen Stellen 17.10.2024</a:t>
            </a:r>
            <a:endParaRPr lang="de-DE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115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744</Words>
  <Application>Microsoft Office PowerPoint</Application>
  <PresentationFormat>Bildschirmpräsentation (4:3)</PresentationFormat>
  <Paragraphs>166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 Schornsteinfegerinnung im Freistaat Thüringen</vt:lpstr>
      <vt:lpstr> Schornsteinfegerinnung im Freistaat Thüringen</vt:lpstr>
      <vt:lpstr> Schornsteinfegerinnung im Freistaat Thüringen</vt:lpstr>
      <vt:lpstr> Schornsteinfegerinnung im Freistaat Thüringen</vt:lpstr>
      <vt:lpstr> Schornsteinfegerinnung im Freistaat Thüringen</vt:lpstr>
      <vt:lpstr> Schornsteinfegerinnung im Freistaat Thüringen</vt:lpstr>
      <vt:lpstr> Schornsteinfegerinnung im Freistaat Thüringen</vt:lpstr>
      <vt:lpstr> Schornsteinfegerinnung im Freistaat Thüringen</vt:lpstr>
      <vt:lpstr> Schornsteinfegerinnung im Freistaat Thüringen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Schulung 09.2015</dc:title>
  <dc:creator>Matthias Jensch</dc:creator>
  <cp:lastModifiedBy>TMUEN Ludwig, Jeffrey</cp:lastModifiedBy>
  <cp:revision>654</cp:revision>
  <dcterms:created xsi:type="dcterms:W3CDTF">2015-09-02T11:51:44Z</dcterms:created>
  <dcterms:modified xsi:type="dcterms:W3CDTF">2024-10-16T11:11:09Z</dcterms:modified>
</cp:coreProperties>
</file>