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62" r:id="rId3"/>
  </p:sldMasterIdLst>
  <p:notesMasterIdLst>
    <p:notesMasterId r:id="rId19"/>
  </p:notesMasterIdLst>
  <p:sldIdLst>
    <p:sldId id="256" r:id="rId4"/>
    <p:sldId id="478" r:id="rId5"/>
    <p:sldId id="528" r:id="rId6"/>
    <p:sldId id="495" r:id="rId7"/>
    <p:sldId id="530" r:id="rId8"/>
    <p:sldId id="529" r:id="rId9"/>
    <p:sldId id="515" r:id="rId10"/>
    <p:sldId id="526" r:id="rId11"/>
    <p:sldId id="521" r:id="rId12"/>
    <p:sldId id="527" r:id="rId13"/>
    <p:sldId id="522" r:id="rId14"/>
    <p:sldId id="531" r:id="rId15"/>
    <p:sldId id="519" r:id="rId16"/>
    <p:sldId id="492" r:id="rId17"/>
    <p:sldId id="277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72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4C9F2B-6B17-86BA-57FA-01D7FE34F5B7}" name="Haak, Stephanie ThEGA" initials="HST" userId="S::stephanie.haak@thega.de::da0912c2-ed04-4a0e-a0e2-7e367af8f8d4" providerId="AD"/>
  <p188:author id="{C7E33391-0B76-5DF1-673D-10D55C24B8CF}" name="Schwarz, Stephan ThEGA" initials="SST" userId="S::stephan.schwarz@thega.de::c8eae70f-5ac5-4249-8b72-7c56d8f12aa6" providerId="AD"/>
  <p188:author id="{03AB8493-1A04-37E4-DFD5-CE74D97A013A}" name="Voigt, Anja ThEGA" initials="VAT" userId="S::anja.voigt@thega.de::6aedeb70-dcd2-4f79-bc93-3d05579801db" providerId="AD"/>
  <p188:author id="{87E3C4C4-E09B-9F1D-3ABC-27C574FA8226}" name="Braun, Andreas ThEGA" initials="BAT" userId="S::andreas.braun@thega.de::d743fbb7-d537-48bd-9afc-6239e89e9e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AC5"/>
    <a:srgbClr val="AFD3E3"/>
    <a:srgbClr val="379CA5"/>
    <a:srgbClr val="B7D2DD"/>
    <a:srgbClr val="0089C1"/>
    <a:srgbClr val="FAB300"/>
    <a:srgbClr val="E6F1F6"/>
    <a:srgbClr val="F8F8F8"/>
    <a:srgbClr val="93E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howGuides="1">
      <p:cViewPr varScale="1">
        <p:scale>
          <a:sx n="114" d="100"/>
          <a:sy n="114" d="100"/>
        </p:scale>
        <p:origin x="414" y="102"/>
      </p:cViewPr>
      <p:guideLst>
        <p:guide orient="horz" pos="2115"/>
        <p:guide pos="37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v>kurzfristig erschließbar</c:v>
          </c:tx>
          <c:spPr>
            <a:solidFill>
              <a:schemeClr val="accent2">
                <a:alpha val="7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Potentiale!$A$58:$A$67</c:f>
              <c:strCache>
                <c:ptCount val="10"/>
                <c:pt idx="0">
                  <c:v>Seethermie</c:v>
                </c:pt>
                <c:pt idx="1">
                  <c:v>Holz/HHG</c:v>
                </c:pt>
                <c:pt idx="2">
                  <c:v>Holzpellets</c:v>
                </c:pt>
                <c:pt idx="3">
                  <c:v>Abwasser-KA</c:v>
                </c:pt>
                <c:pt idx="4">
                  <c:v>Biogas</c:v>
                </c:pt>
                <c:pt idx="5">
                  <c:v>Solarthermie</c:v>
                </c:pt>
                <c:pt idx="6">
                  <c:v>PV PtH (komm.)</c:v>
                </c:pt>
                <c:pt idx="7">
                  <c:v>Windstrom PtH</c:v>
                </c:pt>
                <c:pt idx="8">
                  <c:v>Geothermie</c:v>
                </c:pt>
                <c:pt idx="9">
                  <c:v>Umweltwärme</c:v>
                </c:pt>
              </c:strCache>
            </c:strRef>
          </c:cat>
          <c:val>
            <c:numRef>
              <c:f>Potentiale!$C$58:$C$67</c:f>
              <c:numCache>
                <c:formatCode>#,##0</c:formatCode>
                <c:ptCount val="10"/>
                <c:pt idx="0">
                  <c:v>23260</c:v>
                </c:pt>
                <c:pt idx="1">
                  <c:v>4335</c:v>
                </c:pt>
                <c:pt idx="2">
                  <c:v>3500</c:v>
                </c:pt>
                <c:pt idx="3">
                  <c:v>356</c:v>
                </c:pt>
                <c:pt idx="4">
                  <c:v>2750</c:v>
                </c:pt>
                <c:pt idx="5">
                  <c:v>4500</c:v>
                </c:pt>
                <c:pt idx="6">
                  <c:v>300</c:v>
                </c:pt>
                <c:pt idx="7">
                  <c:v>21360</c:v>
                </c:pt>
                <c:pt idx="8">
                  <c:v>12000</c:v>
                </c:pt>
                <c:pt idx="9">
                  <c:v>48000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C8-43E6-9C08-8E2DCA80E211}"/>
            </c:ext>
          </c:extLst>
        </c:ser>
        <c:ser>
          <c:idx val="2"/>
          <c:order val="2"/>
          <c:tx>
            <c:v>mittelfristig erschließbar</c:v>
          </c:tx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Potentiale!$A$58:$A$67</c:f>
              <c:strCache>
                <c:ptCount val="10"/>
                <c:pt idx="0">
                  <c:v>Seethermie</c:v>
                </c:pt>
                <c:pt idx="1">
                  <c:v>Holz/HHG</c:v>
                </c:pt>
                <c:pt idx="2">
                  <c:v>Holzpellets</c:v>
                </c:pt>
                <c:pt idx="3">
                  <c:v>Abwasser-KA</c:v>
                </c:pt>
                <c:pt idx="4">
                  <c:v>Biogas</c:v>
                </c:pt>
                <c:pt idx="5">
                  <c:v>Solarthermie</c:v>
                </c:pt>
                <c:pt idx="6">
                  <c:v>PV PtH (komm.)</c:v>
                </c:pt>
                <c:pt idx="7">
                  <c:v>Windstrom PtH</c:v>
                </c:pt>
                <c:pt idx="8">
                  <c:v>Geothermie</c:v>
                </c:pt>
                <c:pt idx="9">
                  <c:v>Umweltwärme</c:v>
                </c:pt>
              </c:strCache>
            </c:strRef>
          </c:cat>
          <c:val>
            <c:numRef>
              <c:f>Potentiale!$D$58:$D$67</c:f>
              <c:numCache>
                <c:formatCode>#,##0</c:formatCode>
                <c:ptCount val="10"/>
                <c:pt idx="0">
                  <c:v>66300</c:v>
                </c:pt>
                <c:pt idx="1">
                  <c:v>8670</c:v>
                </c:pt>
                <c:pt idx="2">
                  <c:v>13600</c:v>
                </c:pt>
                <c:pt idx="3">
                  <c:v>1770</c:v>
                </c:pt>
                <c:pt idx="4">
                  <c:v>4500</c:v>
                </c:pt>
                <c:pt idx="5">
                  <c:v>9000</c:v>
                </c:pt>
                <c:pt idx="6">
                  <c:v>300</c:v>
                </c:pt>
                <c:pt idx="7">
                  <c:v>42000</c:v>
                </c:pt>
                <c:pt idx="8">
                  <c:v>36000</c:v>
                </c:pt>
                <c:pt idx="9">
                  <c:v>64000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C8-43E6-9C08-8E2DCA80E2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788599480"/>
        <c:axId val="78859768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Potentiale!$A$58:$A$67</c15:sqref>
                        </c15:formulaRef>
                      </c:ext>
                    </c:extLst>
                    <c:strCache>
                      <c:ptCount val="10"/>
                      <c:pt idx="0">
                        <c:v>Seethermie</c:v>
                      </c:pt>
                      <c:pt idx="1">
                        <c:v>Holz/HHG</c:v>
                      </c:pt>
                      <c:pt idx="2">
                        <c:v>Holzpellets</c:v>
                      </c:pt>
                      <c:pt idx="3">
                        <c:v>Abwasser-KA</c:v>
                      </c:pt>
                      <c:pt idx="4">
                        <c:v>Biogas</c:v>
                      </c:pt>
                      <c:pt idx="5">
                        <c:v>Solarthermie</c:v>
                      </c:pt>
                      <c:pt idx="6">
                        <c:v>PV PtH (komm.)</c:v>
                      </c:pt>
                      <c:pt idx="7">
                        <c:v>Windstrom PtH</c:v>
                      </c:pt>
                      <c:pt idx="8">
                        <c:v>Geothermie</c:v>
                      </c:pt>
                      <c:pt idx="9">
                        <c:v>Umweltwärme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Potentiale!$B$58:$B$67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9C8-43E6-9C08-8E2DCA80E211}"/>
                  </c:ext>
                </c:extLst>
              </c15:ser>
            </c15:filteredBarSeries>
          </c:ext>
        </c:extLst>
      </c:barChart>
      <c:catAx>
        <c:axId val="7885994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latin typeface="Arial" panose="020B0604020202020204" pitchFamily="34" charset="0"/>
                    <a:cs typeface="Arial" panose="020B0604020202020204" pitchFamily="34" charset="0"/>
                  </a:rPr>
                  <a:t>erneuerbare Wärmequellen zur Gebäudewärmeversorgung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de-DE"/>
          </a:p>
        </c:txPr>
        <c:crossAx val="788597680"/>
        <c:crosses val="autoZero"/>
        <c:auto val="1"/>
        <c:lblAlgn val="ctr"/>
        <c:lblOffset val="100"/>
        <c:noMultiLvlLbl val="0"/>
      </c:catAx>
      <c:valAx>
        <c:axId val="78859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baseline="0">
                    <a:latin typeface="Arial" panose="020B0604020202020204" pitchFamily="34" charset="0"/>
                  </a:rPr>
                  <a:t>Wärmeabgabepotential [MWh/a]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88599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de-DE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de-DE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5502777777777775"/>
          <c:y val="4.1152263374485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Übersicht!$F$1</c:f>
              <c:strCache>
                <c:ptCount val="1"/>
                <c:pt idx="0">
                  <c:v>2040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697-41CC-AD96-F8252967A9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697-41CC-AD96-F8252967A99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697-41CC-AD96-F8252967A991}"/>
              </c:ext>
            </c:extLst>
          </c:dPt>
          <c:dPt>
            <c:idx val="3"/>
            <c:bubble3D val="0"/>
            <c:spPr>
              <a:solidFill>
                <a:srgbClr val="21E3D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697-41CC-AD96-F8252967A991}"/>
              </c:ext>
            </c:extLst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697-41CC-AD96-F8252967A991}"/>
              </c:ext>
            </c:extLst>
          </c:dPt>
          <c:dLbls>
            <c:dLbl>
              <c:idx val="0"/>
              <c:layout>
                <c:manualLayout>
                  <c:x val="-6.1317585301837271E-2"/>
                  <c:y val="-4.74125109361329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97-41CC-AD96-F8252967A991}"/>
                </c:ext>
              </c:extLst>
            </c:dLbl>
            <c:dLbl>
              <c:idx val="1"/>
              <c:layout>
                <c:manualLayout>
                  <c:x val="0.10118110236220462"/>
                  <c:y val="-6.91380707041251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97-41CC-AD96-F8252967A991}"/>
                </c:ext>
              </c:extLst>
            </c:dLbl>
            <c:dLbl>
              <c:idx val="2"/>
              <c:layout>
                <c:manualLayout>
                  <c:x val="1.7251784863079267E-2"/>
                  <c:y val="0.16648836501314215"/>
                </c:manualLayout>
              </c:layout>
              <c:tx>
                <c:rich>
                  <a:bodyPr/>
                  <a:lstStyle/>
                  <a:p>
                    <a:fld id="{085434DE-1EC6-431F-B96F-BA497DD01EC1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641F0CF4-7AEF-41E8-A162-4E944202D1AF}" type="PERCENTAGE">
                      <a:rPr lang="en-US" baseline="0" smtClean="0"/>
                      <a:pPr/>
                      <a:t>[PROZENTSATZ]</a:t>
                    </a:fld>
                    <a:endParaRPr lang="en-US" baseline="0" dirty="0"/>
                  </a:p>
                  <a:p>
                    <a:r>
                      <a:rPr lang="en-US" baseline="0" dirty="0"/>
                      <a:t>(10% H2, 11% Biogas)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697-41CC-AD96-F8252967A991}"/>
                </c:ext>
              </c:extLst>
            </c:dLbl>
            <c:dLbl>
              <c:idx val="3"/>
              <c:layout>
                <c:manualLayout>
                  <c:x val="3.0727065349604163E-2"/>
                  <c:y val="-2.882230582151146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0867009870734"/>
                      <c:h val="0.166666851894042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697-41CC-AD96-F8252967A991}"/>
                </c:ext>
              </c:extLst>
            </c:dLbl>
            <c:dLbl>
              <c:idx val="4"/>
              <c:layout>
                <c:manualLayout>
                  <c:x val="0.10112337115523179"/>
                  <c:y val="1.3760541753028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37808297667313"/>
                      <c:h val="0.169160382827940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697-41CC-AD96-F8252967A9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Übersicht!$A$2:$A$6</c:f>
              <c:strCache>
                <c:ptCount val="5"/>
                <c:pt idx="0">
                  <c:v>Strombasierte Anlagen</c:v>
                </c:pt>
                <c:pt idx="1">
                  <c:v>unvermeidbare Abwärme</c:v>
                </c:pt>
                <c:pt idx="2">
                  <c:v>Gasbasierte Anlagen</c:v>
                </c:pt>
                <c:pt idx="3">
                  <c:v>Umweltenergiebasierte Anlagen</c:v>
                </c:pt>
                <c:pt idx="4">
                  <c:v>Biomassebasierte Anlagen</c:v>
                </c:pt>
              </c:strCache>
            </c:strRef>
          </c:cat>
          <c:val>
            <c:numRef>
              <c:f>Übersicht!$F$2:$F$6</c:f>
              <c:numCache>
                <c:formatCode>#,##0\ "MWh"</c:formatCode>
                <c:ptCount val="5"/>
                <c:pt idx="0">
                  <c:v>883155</c:v>
                </c:pt>
                <c:pt idx="1">
                  <c:v>801029</c:v>
                </c:pt>
                <c:pt idx="2">
                  <c:v>618486.51594722748</c:v>
                </c:pt>
                <c:pt idx="3">
                  <c:v>508255.18167396594</c:v>
                </c:pt>
                <c:pt idx="4">
                  <c:v>106128.01869158879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97-41CC-AD96-F8252967A99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F8013-D4B1-4A64-9759-CC95A8A349BD}" type="datetimeFigureOut">
              <a:rPr lang="de-DE" smtClean="0"/>
              <a:t>16.10.2024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FF008-895A-4EFF-BD0C-9F004176E65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3323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1F681-E67E-9F42-9E4F-4F5BBFDBF6D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02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jpeg"/><Relationship Id="rId4" Type="http://schemas.openxmlformats.org/officeDocument/2006/relationships/image" Target="../media/image1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chwarz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7860483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lange Überschrift die auch zwei Zeilen sein könnte.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415925" y="1648047"/>
            <a:ext cx="11045825" cy="42209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2" name="Grafik 1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CA19F5B2-66FF-3F3B-8F18-7B38FF2F9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805265"/>
            <a:ext cx="2544864" cy="648071"/>
          </a:xfrm>
          <a:prstGeom prst="rect">
            <a:avLst/>
          </a:prstGeom>
        </p:spPr>
      </p:pic>
      <p:pic>
        <p:nvPicPr>
          <p:cNvPr id="3" name="Grafik 2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5D73154E-9021-0820-B697-BA8DE70194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431" y="5928852"/>
            <a:ext cx="1913141" cy="40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6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1/3 Bild Vollformat &gt; 2/3 Text + Hintergr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6577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997302" y="1265275"/>
            <a:ext cx="5422606" cy="1031358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6A738D8B-C7F2-F2AB-342A-342A9EB3C2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97302" y="2387519"/>
            <a:ext cx="6667501" cy="4667028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413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einspaltig_vo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432000" y="1368000"/>
            <a:ext cx="11330317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Folientitel.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7"/>
          </p:nvPr>
        </p:nvSpPr>
        <p:spPr>
          <a:xfrm>
            <a:off x="431800" y="2087999"/>
            <a:ext cx="11328000" cy="4500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323851"/>
            <a:ext cx="6912000" cy="396000"/>
          </a:xfrm>
        </p:spPr>
        <p:txBody>
          <a:bodyPr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Name des Abschnitts (optional)</a:t>
            </a:r>
          </a:p>
        </p:txBody>
      </p:sp>
    </p:spTree>
    <p:extLst>
      <p:ext uri="{BB962C8B-B14F-4D97-AF65-F5344CB8AC3E}">
        <p14:creationId xmlns:p14="http://schemas.microsoft.com/office/powerpoint/2010/main" val="312194388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Aufzählung mit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k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" y="1"/>
          <a:ext cx="181079" cy="143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00" imgH="500" progId="TCLayout.ActiveDocument.1">
                  <p:embed/>
                </p:oleObj>
              </mc:Choice>
              <mc:Fallback>
                <p:oleObj name="think-cell Folie" r:id="rId3" imgW="500" imgH="500" progId="TCLayout.ActiveDocument.1">
                  <p:embed/>
                  <p:pic>
                    <p:nvPicPr>
                      <p:cNvPr id="21" name="Objekt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"/>
                        <a:ext cx="181079" cy="1439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772557" y="1417351"/>
            <a:ext cx="10643179" cy="415700"/>
          </a:xfrm>
          <a:prstGeom prst="rect">
            <a:avLst/>
          </a:prstGeom>
        </p:spPr>
        <p:txBody>
          <a:bodyPr vert="horz" lIns="83986" tIns="41993" rIns="83986" bIns="41993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baseline="0">
                <a:solidFill>
                  <a:srgbClr val="C60086"/>
                </a:solidFill>
                <a:latin typeface="Segoe UI" pitchFamily="34" charset="0"/>
                <a:cs typeface="Segoe UI" pitchFamily="34" charset="0"/>
              </a:defRPr>
            </a:lvl1pPr>
            <a:lvl2pPr>
              <a:lnSpc>
                <a:spcPts val="2296"/>
              </a:lnSpc>
              <a:defRPr sz="1700" baseline="0">
                <a:latin typeface="Akko W01 Light"/>
              </a:defRPr>
            </a:lvl2pPr>
            <a:lvl3pPr>
              <a:lnSpc>
                <a:spcPts val="2296"/>
              </a:lnSpc>
              <a:defRPr sz="1700" baseline="0">
                <a:latin typeface="Akko W01 Light"/>
              </a:defRPr>
            </a:lvl3pPr>
            <a:lvl4pPr>
              <a:lnSpc>
                <a:spcPts val="2296"/>
              </a:lnSpc>
              <a:defRPr sz="1700" baseline="0">
                <a:latin typeface="Akko W01 Light"/>
              </a:defRPr>
            </a:lvl4pPr>
            <a:lvl5pPr>
              <a:lnSpc>
                <a:spcPts val="2296"/>
              </a:lnSpc>
              <a:defRPr sz="1700" baseline="0">
                <a:latin typeface="Akko W01 Light"/>
              </a:defRPr>
            </a:lvl5pPr>
          </a:lstStyle>
          <a:p>
            <a:pPr lvl="0"/>
            <a:r>
              <a:rPr lang="de-DE" dirty="0"/>
              <a:t>Untertitel (Schriftgröße 16)</a:t>
            </a:r>
          </a:p>
        </p:txBody>
      </p:sp>
      <p:sp>
        <p:nvSpPr>
          <p:cNvPr id="22" name="Inhaltsplatzhalter 4"/>
          <p:cNvSpPr>
            <a:spLocks noGrp="1"/>
          </p:cNvSpPr>
          <p:nvPr>
            <p:ph idx="1" hasCustomPrompt="1"/>
          </p:nvPr>
        </p:nvSpPr>
        <p:spPr>
          <a:xfrm>
            <a:off x="769034" y="1987243"/>
            <a:ext cx="10646703" cy="3883788"/>
          </a:xfrm>
          <a:prstGeom prst="rect">
            <a:avLst/>
          </a:prstGeom>
        </p:spPr>
        <p:txBody>
          <a:bodyPr lIns="91438" tIns="45718" rIns="91438" bIns="45718"/>
          <a:lstStyle>
            <a:lvl1pPr marL="180965" indent="-180965">
              <a:spcBef>
                <a:spcPts val="276"/>
              </a:spcBef>
              <a:spcAft>
                <a:spcPts val="276"/>
              </a:spcAft>
              <a:buClr>
                <a:srgbClr val="C60086"/>
              </a:buClr>
              <a:buFont typeface="Wingdings" panose="05000000000000000000" pitchFamily="2" charset="2"/>
              <a:buChar char="§"/>
              <a:defRPr sz="1600"/>
            </a:lvl1pPr>
            <a:lvl2pPr marL="538133" indent="-269860">
              <a:spcBef>
                <a:spcPts val="276"/>
              </a:spcBef>
              <a:spcAft>
                <a:spcPts val="276"/>
              </a:spcAft>
              <a:buClr>
                <a:srgbClr val="C60086"/>
              </a:buClr>
              <a:buFont typeface="Wingdings" panose="05000000000000000000" pitchFamily="2" charset="2"/>
              <a:buChar char="§"/>
              <a:defRPr sz="1600"/>
            </a:lvl2pPr>
            <a:lvl4pPr marL="806407" indent="-269860">
              <a:spcBef>
                <a:spcPts val="276"/>
              </a:spcBef>
              <a:spcAft>
                <a:spcPts val="276"/>
              </a:spcAft>
              <a:buClr>
                <a:srgbClr val="C60086"/>
              </a:buClr>
              <a:buFont typeface="Wingdings" panose="05000000000000000000" pitchFamily="2" charset="2"/>
              <a:buChar char="§"/>
              <a:defRPr sz="1600"/>
            </a:lvl4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26" name="Inhaltsplatzhalter 4"/>
          <p:cNvSpPr>
            <a:spLocks noGrp="1"/>
          </p:cNvSpPr>
          <p:nvPr>
            <p:ph idx="15" hasCustomPrompt="1"/>
          </p:nvPr>
        </p:nvSpPr>
        <p:spPr>
          <a:xfrm>
            <a:off x="778375" y="6223779"/>
            <a:ext cx="7974856" cy="189619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Clr>
                <a:srgbClr val="C60086"/>
              </a:buClr>
              <a:buFont typeface="Wingdings" panose="05000000000000000000" pitchFamily="2" charset="2"/>
              <a:buNone/>
              <a:defRPr sz="800" baseline="0"/>
            </a:lvl1pPr>
            <a:lvl2pPr marL="538133" indent="-269860">
              <a:buClr>
                <a:srgbClr val="C60086"/>
              </a:buClr>
              <a:buFont typeface="Wingdings" panose="05000000000000000000" pitchFamily="2" charset="2"/>
              <a:buChar char="§"/>
              <a:defRPr sz="1500"/>
            </a:lvl2pPr>
            <a:lvl4pPr marL="806407" indent="-269860">
              <a:buClr>
                <a:srgbClr val="C60086"/>
              </a:buClr>
              <a:buFont typeface="Wingdings" panose="05000000000000000000" pitchFamily="2" charset="2"/>
              <a:buChar char="§"/>
              <a:defRPr sz="1500"/>
            </a:lvl4pPr>
          </a:lstStyle>
          <a:p>
            <a:r>
              <a:rPr lang="de-DE" dirty="0"/>
              <a:t>* Bereich für Quellenangaben (Schriftgröße 8)</a:t>
            </a:r>
          </a:p>
        </p:txBody>
      </p:sp>
      <p:sp>
        <p:nvSpPr>
          <p:cNvPr id="27" name="Inhaltsplatzhalter 4"/>
          <p:cNvSpPr>
            <a:spLocks noGrp="1"/>
          </p:cNvSpPr>
          <p:nvPr>
            <p:ph idx="16" hasCustomPrompt="1"/>
          </p:nvPr>
        </p:nvSpPr>
        <p:spPr>
          <a:xfrm>
            <a:off x="778375" y="6488328"/>
            <a:ext cx="7974856" cy="189619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Clr>
                <a:srgbClr val="C60086"/>
              </a:buClr>
              <a:buFont typeface="Wingdings" panose="05000000000000000000" pitchFamily="2" charset="2"/>
              <a:buNone/>
              <a:defRPr sz="800" baseline="0"/>
            </a:lvl1pPr>
            <a:lvl2pPr marL="538133" indent="-269860">
              <a:buClr>
                <a:srgbClr val="C60086"/>
              </a:buClr>
              <a:buFont typeface="Wingdings" panose="05000000000000000000" pitchFamily="2" charset="2"/>
              <a:buChar char="§"/>
              <a:defRPr sz="1500"/>
            </a:lvl2pPr>
            <a:lvl4pPr marL="806407" indent="-269860">
              <a:buClr>
                <a:srgbClr val="C60086"/>
              </a:buClr>
              <a:buFont typeface="Wingdings" panose="05000000000000000000" pitchFamily="2" charset="2"/>
              <a:buChar char="§"/>
              <a:defRPr sz="1500"/>
            </a:lvl4pPr>
          </a:lstStyle>
          <a:p>
            <a:r>
              <a:rPr lang="de-DE" dirty="0"/>
              <a:t>Titel (Schriftgröße 8)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11545034" y="6528600"/>
            <a:ext cx="556223" cy="246215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fld id="{74862DAD-91C6-46B9-BC93-A25F8630AA0A}" type="slidenum">
              <a:rPr lang="de-DE" sz="1000" smtClean="0"/>
              <a:t>‹Nr.›</a:t>
            </a:fld>
            <a:endParaRPr lang="de-DE" sz="1000" dirty="0"/>
          </a:p>
        </p:txBody>
      </p:sp>
      <p:pic>
        <p:nvPicPr>
          <p:cNvPr id="15" name="Picture 35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6" y="6479965"/>
            <a:ext cx="11493684" cy="4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4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6" y="6140363"/>
            <a:ext cx="11739021" cy="5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6EC1BDA-88C8-F6D8-2189-BD5055658E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14" b="40814"/>
          <a:stretch/>
        </p:blipFill>
        <p:spPr>
          <a:xfrm>
            <a:off x="4287" y="0"/>
            <a:ext cx="12192000" cy="126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4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" y="5091125"/>
            <a:ext cx="12192000" cy="1110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pic>
        <p:nvPicPr>
          <p:cNvPr id="8" name="Grafik 7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25E8A193-9E0F-5259-CF48-FF037CA270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5337446"/>
            <a:ext cx="2544864" cy="648071"/>
          </a:xfrm>
          <a:prstGeom prst="rect">
            <a:avLst/>
          </a:prstGeom>
        </p:spPr>
      </p:pic>
      <p:pic>
        <p:nvPicPr>
          <p:cNvPr id="14" name="Grafik 13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E72B8A9B-2565-400C-D10A-7565900198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5454551"/>
            <a:ext cx="1913141" cy="40136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24EA3FF-845D-BBA3-0F86-2045AE6C66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7760" b="-16419"/>
          <a:stretch/>
        </p:blipFill>
        <p:spPr>
          <a:xfrm>
            <a:off x="8335692" y="5454949"/>
            <a:ext cx="1216692" cy="40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47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" y="5091125"/>
            <a:ext cx="12192000" cy="1110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pic>
        <p:nvPicPr>
          <p:cNvPr id="8" name="Grafik 7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25E8A193-9E0F-5259-CF48-FF037CA270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805499"/>
            <a:ext cx="2544864" cy="648071"/>
          </a:xfrm>
          <a:prstGeom prst="rect">
            <a:avLst/>
          </a:prstGeom>
        </p:spPr>
      </p:pic>
      <p:pic>
        <p:nvPicPr>
          <p:cNvPr id="14" name="Grafik 13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E72B8A9B-2565-400C-D10A-7565900198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278" y="5879713"/>
            <a:ext cx="1913141" cy="401367"/>
          </a:xfrm>
          <a:prstGeom prst="rect">
            <a:avLst/>
          </a:prstGeom>
        </p:spPr>
      </p:pic>
      <p:sp>
        <p:nvSpPr>
          <p:cNvPr id="3" name="Textplatzhalter 4">
            <a:extLst>
              <a:ext uri="{FF2B5EF4-FFF2-40B4-BE49-F238E27FC236}">
                <a16:creationId xmlns:a16="http://schemas.microsoft.com/office/drawing/2014/main" id="{7ABC3B58-899D-3651-0D0D-2EC8A3C78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9279778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FBDC45-E1EA-9197-EF4F-4651CC26D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7760" b="-16419"/>
          <a:stretch/>
        </p:blipFill>
        <p:spPr>
          <a:xfrm>
            <a:off x="7827964" y="5928852"/>
            <a:ext cx="130825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06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" y="5091125"/>
            <a:ext cx="12192000" cy="1110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pic>
        <p:nvPicPr>
          <p:cNvPr id="5" name="Grafik 4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131B4F45-31F7-AB55-B05D-CF01CA795A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5805265"/>
            <a:ext cx="2550132" cy="648071"/>
          </a:xfrm>
          <a:prstGeom prst="rect">
            <a:avLst/>
          </a:prstGeom>
        </p:spPr>
      </p:pic>
      <p:pic>
        <p:nvPicPr>
          <p:cNvPr id="8" name="Grafik 7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25E8A193-9E0F-5259-CF48-FF037CA270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805265"/>
            <a:ext cx="2544864" cy="648071"/>
          </a:xfrm>
          <a:prstGeom prst="rect">
            <a:avLst/>
          </a:prstGeom>
        </p:spPr>
      </p:pic>
      <p:pic>
        <p:nvPicPr>
          <p:cNvPr id="12" name="Grafik 11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9AA67529-43E9-C814-78F5-3B6F6F51E2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170" y="5805265"/>
            <a:ext cx="2897878" cy="648071"/>
          </a:xfrm>
          <a:prstGeom prst="rect">
            <a:avLst/>
          </a:prstGeom>
        </p:spPr>
      </p:pic>
      <p:pic>
        <p:nvPicPr>
          <p:cNvPr id="14" name="Grafik 13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E72B8A9B-2565-400C-D10A-7565900198E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431" y="5928852"/>
            <a:ext cx="1913141" cy="401367"/>
          </a:xfrm>
          <a:prstGeom prst="rect">
            <a:avLst/>
          </a:prstGeom>
        </p:spPr>
      </p:pic>
      <p:sp>
        <p:nvSpPr>
          <p:cNvPr id="3" name="Textplatzhalter 4">
            <a:extLst>
              <a:ext uri="{FF2B5EF4-FFF2-40B4-BE49-F238E27FC236}">
                <a16:creationId xmlns:a16="http://schemas.microsoft.com/office/drawing/2014/main" id="{7ABC3B58-899D-3651-0D0D-2EC8A3C78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9279778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Überschrift.</a:t>
            </a: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6D54C5FF-5AAB-D88D-904F-E259459FB9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5720" y="2708920"/>
            <a:ext cx="1728000" cy="1728191"/>
          </a:xfrm>
          <a:prstGeom prst="ellipse">
            <a:avLst/>
          </a:prstGeom>
          <a:solidFill>
            <a:schemeClr val="accent6"/>
          </a:solidFill>
          <a:effectLst/>
        </p:spPr>
        <p:txBody>
          <a:bodyPr/>
          <a:lstStyle>
            <a:lvl1pPr>
              <a:defRPr sz="1000"/>
            </a:lvl1pPr>
          </a:lstStyle>
          <a:p>
            <a:endParaRPr lang="de-DE" dirty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B6B92A85-9678-91B9-160F-24630BCDB1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1944" y="2722510"/>
            <a:ext cx="6123985" cy="2368615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  <a:p>
            <a:pPr lvl="1"/>
            <a:r>
              <a:rPr lang="de-DE" dirty="0"/>
              <a:t>Position</a:t>
            </a:r>
          </a:p>
          <a:p>
            <a:pPr lvl="1"/>
            <a:r>
              <a:rPr lang="de-DE" dirty="0"/>
              <a:t>E-Mail:</a:t>
            </a:r>
          </a:p>
          <a:p>
            <a:pPr lvl="1"/>
            <a:r>
              <a:rPr lang="de-DE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158844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blau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7860483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lange Überschrift die auch zwei Zeilen sein könnte.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C8EA1E45-53A9-BF31-B824-CD0346EF68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25" y="1648047"/>
            <a:ext cx="11045825" cy="42209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944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Headline farbig hinterle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14" b="40814"/>
          <a:stretch/>
        </p:blipFill>
        <p:spPr>
          <a:xfrm>
            <a:off x="0" y="0"/>
            <a:ext cx="12192000" cy="1265274"/>
          </a:xfrm>
          <a:prstGeom prst="rect">
            <a:avLst/>
          </a:prstGeom>
        </p:spPr>
      </p:pic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8271666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lange Überschrift die auch zwei Zeilen sein könnte.</a:t>
            </a:r>
          </a:p>
        </p:txBody>
      </p:sp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D61D69DE-7475-9D81-34BD-D36899C404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420" y="-5883"/>
            <a:ext cx="971206" cy="980728"/>
          </a:xfrm>
          <a:prstGeom prst="rect">
            <a:avLst/>
          </a:prstGeom>
        </p:spPr>
      </p:pic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7AF22FA7-8C1A-4334-C433-2CB478C569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25" y="1648047"/>
            <a:ext cx="11045825" cy="42209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7" name="Grafik 6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9920601A-758C-6E49-772F-1249206CA7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46" y="5933861"/>
            <a:ext cx="1870826" cy="476422"/>
          </a:xfrm>
          <a:prstGeom prst="rect">
            <a:avLst/>
          </a:prstGeom>
        </p:spPr>
      </p:pic>
      <p:pic>
        <p:nvPicPr>
          <p:cNvPr id="9" name="Grafik 8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DD4568CC-EA2C-2194-C78A-64A511E31CF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571" y="5981500"/>
            <a:ext cx="1424485" cy="29884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A7570B9-A611-611A-A905-6C80CDF8D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7760" b="-16419"/>
          <a:stretch/>
        </p:blipFill>
        <p:spPr>
          <a:xfrm>
            <a:off x="8976320" y="6009261"/>
            <a:ext cx="986103" cy="32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Bild &gt; 2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7860483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lange Überschrift die auch zwei Zeilen sein könnte.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5019675" y="1527858"/>
            <a:ext cx="6667501" cy="4667028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504824" y="1527858"/>
            <a:ext cx="4162425" cy="4787218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6315075"/>
            <a:ext cx="4162425" cy="276225"/>
          </a:xfrm>
          <a:prstGeom prst="rect">
            <a:avLst/>
          </a:prstGeom>
        </p:spPr>
        <p:txBody>
          <a:bodyPr lIns="0" rIns="0"/>
          <a:lstStyle>
            <a:lvl1pPr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pic>
        <p:nvPicPr>
          <p:cNvPr id="2" name="Grafik 1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4E2BF95A-2BFF-A00E-2BDB-FD107B5C9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805265"/>
            <a:ext cx="2544864" cy="648071"/>
          </a:xfrm>
          <a:prstGeom prst="rect">
            <a:avLst/>
          </a:prstGeom>
        </p:spPr>
      </p:pic>
      <p:pic>
        <p:nvPicPr>
          <p:cNvPr id="4" name="Grafik 3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7C78C462-D149-D043-6D8A-E9DCBF67B6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431" y="5928852"/>
            <a:ext cx="1913141" cy="40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5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 &gt;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7860483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lange Überschrift die auch zwei Zeilen sein könnte.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7496174" y="1528526"/>
            <a:ext cx="4162425" cy="4786550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4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496174" y="6315075"/>
            <a:ext cx="4162425" cy="276225"/>
          </a:xfrm>
          <a:prstGeom prst="rect">
            <a:avLst/>
          </a:prstGeom>
        </p:spPr>
        <p:txBody>
          <a:bodyPr rIns="0"/>
          <a:lstStyle>
            <a:lvl1pPr algn="r"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9976856D-C8F0-DE25-81AE-A7CBA7F5B9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925" y="1528526"/>
            <a:ext cx="6760195" cy="42209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8065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Bild-Text &gt; 1/2 Bild-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0"/>
            <a:ext cx="9279778" cy="1265274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Überschrift.</a:t>
            </a:r>
          </a:p>
        </p:txBody>
      </p:sp>
      <p:sp>
        <p:nvSpPr>
          <p:cNvPr id="4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15380" y="4801871"/>
            <a:ext cx="5301242" cy="1795481"/>
          </a:xfrm>
          <a:prstGeom prst="rect">
            <a:avLst/>
          </a:prstGeom>
        </p:spPr>
        <p:txBody>
          <a:bodyPr lIns="0" tIns="0" rIns="0" bIns="720000"/>
          <a:lstStyle>
            <a:lvl1pPr marL="0" indent="0">
              <a:lnSpc>
                <a:spcPts val="2200"/>
              </a:lnSpc>
              <a:spcBef>
                <a:spcPts val="500"/>
              </a:spcBef>
              <a:spcAft>
                <a:spcPts val="500"/>
              </a:spcAft>
              <a:buClr>
                <a:srgbClr val="379CA5"/>
              </a:buClr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steht ein Beispieltext der von Ihnen dann, passend zum Bild ausgefüllt werden sollte. Bitte machen Sie das, denn ansonsten bleibt dieser Text hier für immer und ewig stehen. 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2"/>
          </p:nvPr>
        </p:nvSpPr>
        <p:spPr>
          <a:xfrm>
            <a:off x="515380" y="1630033"/>
            <a:ext cx="5301242" cy="2782851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8886712" y="4424546"/>
            <a:ext cx="2789908" cy="276225"/>
          </a:xfrm>
          <a:prstGeom prst="rect">
            <a:avLst/>
          </a:prstGeom>
        </p:spPr>
        <p:txBody>
          <a:bodyPr rIns="0"/>
          <a:lstStyle>
            <a:lvl1pPr algn="r"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4"/>
          </p:nvPr>
        </p:nvSpPr>
        <p:spPr>
          <a:xfrm>
            <a:off x="6373820" y="1628800"/>
            <a:ext cx="5302800" cy="2782851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6714" y="4411651"/>
            <a:ext cx="2789908" cy="276225"/>
          </a:xfrm>
          <a:prstGeom prst="rect">
            <a:avLst/>
          </a:prstGeom>
        </p:spPr>
        <p:txBody>
          <a:bodyPr rIns="0"/>
          <a:lstStyle>
            <a:lvl1pPr algn="r"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6375378" y="4801871"/>
            <a:ext cx="5301242" cy="1795481"/>
          </a:xfrm>
          <a:prstGeom prst="rect">
            <a:avLst/>
          </a:prstGeom>
        </p:spPr>
        <p:txBody>
          <a:bodyPr lIns="0" tIns="0" rIns="0" bIns="720000"/>
          <a:lstStyle>
            <a:lvl1pPr marL="0" indent="0">
              <a:lnSpc>
                <a:spcPts val="2200"/>
              </a:lnSpc>
              <a:spcBef>
                <a:spcPts val="500"/>
              </a:spcBef>
              <a:spcAft>
                <a:spcPts val="500"/>
              </a:spcAft>
              <a:buClr>
                <a:srgbClr val="379CA5"/>
              </a:buClr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steht ein Beispieltext der von Ihnen dann, passend zum Bild ausgefüllt werden sollte. Bitte machen Sie das, denn ansonsten bleibt dieser Text hier für immer und ewig stehen. </a:t>
            </a:r>
          </a:p>
        </p:txBody>
      </p:sp>
    </p:spTree>
    <p:extLst>
      <p:ext uri="{BB962C8B-B14F-4D97-AF65-F5344CB8AC3E}">
        <p14:creationId xmlns:p14="http://schemas.microsoft.com/office/powerpoint/2010/main" val="2305469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Bild-Text &gt; 1/2 Bild-Text (farbig hinterleg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14" b="40814"/>
          <a:stretch/>
        </p:blipFill>
        <p:spPr>
          <a:xfrm>
            <a:off x="0" y="-1"/>
            <a:ext cx="12192000" cy="1260001"/>
          </a:xfrm>
          <a:prstGeom prst="rect">
            <a:avLst/>
          </a:prstGeom>
        </p:spPr>
      </p:pic>
      <p:sp>
        <p:nvSpPr>
          <p:cNvPr id="7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224644"/>
            <a:ext cx="9279778" cy="864096"/>
          </a:xfrm>
          <a:prstGeom prst="rect">
            <a:avLst/>
          </a:prstGeom>
        </p:spPr>
        <p:txBody>
          <a:bodyPr wrap="square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Überschrift.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515380" y="2131771"/>
            <a:ext cx="5301242" cy="2340258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8886712" y="4484923"/>
            <a:ext cx="2789908" cy="276225"/>
          </a:xfrm>
          <a:prstGeom prst="rect">
            <a:avLst/>
          </a:prstGeom>
        </p:spPr>
        <p:txBody>
          <a:bodyPr rIns="0"/>
          <a:lstStyle>
            <a:lvl1pPr algn="r"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4"/>
          </p:nvPr>
        </p:nvSpPr>
        <p:spPr>
          <a:xfrm>
            <a:off x="6373820" y="2130434"/>
            <a:ext cx="5302800" cy="2341595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6714" y="4472028"/>
            <a:ext cx="2789908" cy="276225"/>
          </a:xfrm>
          <a:prstGeom prst="rect">
            <a:avLst/>
          </a:prstGeom>
        </p:spPr>
        <p:txBody>
          <a:bodyPr rIns="0"/>
          <a:lstStyle>
            <a:lvl1pPr algn="r">
              <a:defRPr sz="1000" baseline="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DE" dirty="0"/>
              <a:t>Quelle: Hier sollte die Quelle genannt werden.</a:t>
            </a:r>
          </a:p>
        </p:txBody>
      </p:sp>
      <p:sp>
        <p:nvSpPr>
          <p:cNvPr id="13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416622" y="1260002"/>
            <a:ext cx="11045128" cy="75073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Char char="+"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0AA52971-8808-DAD9-5D76-0BF07E53B0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420" y="-5883"/>
            <a:ext cx="971206" cy="980728"/>
          </a:xfrm>
          <a:prstGeom prst="rect">
            <a:avLst/>
          </a:prstGeom>
        </p:spPr>
      </p:pic>
      <p:pic>
        <p:nvPicPr>
          <p:cNvPr id="2" name="Picture 34">
            <a:extLst>
              <a:ext uri="{FF2B5EF4-FFF2-40B4-BE49-F238E27FC236}">
                <a16:creationId xmlns:a16="http://schemas.microsoft.com/office/drawing/2014/main" id="{C6F1327A-0322-6FB0-16C1-6A663ED87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6" y="6140363"/>
            <a:ext cx="11739021" cy="5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5">
            <a:extLst>
              <a:ext uri="{FF2B5EF4-FFF2-40B4-BE49-F238E27FC236}">
                <a16:creationId xmlns:a16="http://schemas.microsoft.com/office/drawing/2014/main" id="{47AF4807-76ED-A9C4-88A5-83294402FA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6" y="6479965"/>
            <a:ext cx="11493684" cy="4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844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4">
            <a:extLst>
              <a:ext uri="{FF2B5EF4-FFF2-40B4-BE49-F238E27FC236}">
                <a16:creationId xmlns:a16="http://schemas.microsoft.com/office/drawing/2014/main" id="{2C4B7656-BF0F-5FE6-B4BB-8BF8065117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6622" y="836712"/>
            <a:ext cx="11368010" cy="680590"/>
          </a:xfrm>
          <a:prstGeom prst="rect">
            <a:avLst/>
          </a:prstGeom>
        </p:spPr>
        <p:txBody>
          <a:bodyPr wrap="square" anchor="ctr" anchorCtr="0"/>
          <a:lstStyle>
            <a:lvl1pPr algn="ctr"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Wussten Sie schon? (Textbeispiel)</a:t>
            </a: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9E8860A2-5B93-4B97-056A-C31BD77C56A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3412" y="1951250"/>
            <a:ext cx="3132348" cy="2050264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 dirty="0"/>
              <a:t>Grafik</a:t>
            </a:r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32E17466-6677-5EDD-8988-B7F033DDA5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812" y="1954800"/>
            <a:ext cx="3132348" cy="2050264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 dirty="0"/>
              <a:t>Grafik</a:t>
            </a:r>
          </a:p>
        </p:txBody>
      </p:sp>
      <p:sp>
        <p:nvSpPr>
          <p:cNvPr id="5" name="Bildplatzhalter 2">
            <a:extLst>
              <a:ext uri="{FF2B5EF4-FFF2-40B4-BE49-F238E27FC236}">
                <a16:creationId xmlns:a16="http://schemas.microsoft.com/office/drawing/2014/main" id="{1ECF1999-7B8D-1A73-096D-A50F1FAE44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4212" y="1951249"/>
            <a:ext cx="3132348" cy="2050264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 dirty="0"/>
              <a:t>Grafik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7D673D9D-D7F6-FA48-01FD-AB6A20945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12" y="4237346"/>
            <a:ext cx="3132348" cy="486275"/>
          </a:xfrm>
          <a:prstGeom prst="rect">
            <a:avLst/>
          </a:prstGeom>
        </p:spPr>
        <p:txBody>
          <a:bodyPr wrap="square" anchor="ctr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000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D0D06F27-4151-7D38-B787-B01331D0C7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3990" y="4813410"/>
            <a:ext cx="3111770" cy="1099866"/>
          </a:xfrm>
          <a:prstGeom prst="rect">
            <a:avLst/>
          </a:prstGeom>
        </p:spPr>
        <p:txBody>
          <a:bodyPr wrap="square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1500" b="0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Hier kommt eine kurze Erklärung zu der Zahl oben drüber.</a:t>
            </a:r>
          </a:p>
          <a:p>
            <a:pPr lvl="0"/>
            <a:r>
              <a:rPr lang="de-DE" dirty="0"/>
              <a:t>Auch Dreizeilig ist kein Problem.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BC91E30-18F1-9558-00CE-1C372BC72D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3812" y="4237346"/>
            <a:ext cx="3132348" cy="486275"/>
          </a:xfrm>
          <a:prstGeom prst="rect">
            <a:avLst/>
          </a:prstGeom>
        </p:spPr>
        <p:txBody>
          <a:bodyPr wrap="square" anchor="ctr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000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44B6484D-3070-50FE-A36A-E7B189DA35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24390" y="4813410"/>
            <a:ext cx="3111770" cy="1099866"/>
          </a:xfrm>
          <a:prstGeom prst="rect">
            <a:avLst/>
          </a:prstGeom>
        </p:spPr>
        <p:txBody>
          <a:bodyPr wrap="square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1500" b="0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Hier kommt eine kurze Erklärung zu der Zahl oben drüber.</a:t>
            </a:r>
          </a:p>
          <a:p>
            <a:pPr lvl="0"/>
            <a:r>
              <a:rPr lang="de-DE" dirty="0"/>
              <a:t>Auch Dreizeilig ist kein Problem.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0ACF5EB6-47FA-7F4D-69D0-EEB27265DA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24790" y="4237346"/>
            <a:ext cx="3132348" cy="486275"/>
          </a:xfrm>
          <a:prstGeom prst="rect">
            <a:avLst/>
          </a:prstGeom>
        </p:spPr>
        <p:txBody>
          <a:bodyPr wrap="square" anchor="ctr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000</a:t>
            </a:r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311DD070-9F88-9774-C225-88FE30B295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45368" y="4813410"/>
            <a:ext cx="3111770" cy="1099866"/>
          </a:xfrm>
          <a:prstGeom prst="rect">
            <a:avLst/>
          </a:prstGeom>
        </p:spPr>
        <p:txBody>
          <a:bodyPr wrap="square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defRPr sz="1500" b="0" baseline="0">
                <a:solidFill>
                  <a:srgbClr val="0089C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Hier kommt eine kurze Erklärung zu der Zahl oben drüber.</a:t>
            </a:r>
          </a:p>
          <a:p>
            <a:pPr lvl="0"/>
            <a:r>
              <a:rPr lang="de-DE" dirty="0"/>
              <a:t>Auch Dreizeilig ist kein Problem.</a:t>
            </a:r>
          </a:p>
        </p:txBody>
      </p:sp>
    </p:spTree>
    <p:extLst>
      <p:ext uri="{BB962C8B-B14F-4D97-AF65-F5344CB8AC3E}">
        <p14:creationId xmlns:p14="http://schemas.microsoft.com/office/powerpoint/2010/main" val="345595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1/3 Bild Vollformat &gt; 2/3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657725" cy="6858000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997301" y="1265275"/>
            <a:ext cx="6861323" cy="1031358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90000"/>
              </a:lnSpc>
              <a:spcBef>
                <a:spcPts val="0"/>
              </a:spcBef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5pPr>
            <a:lvl7pPr marL="2743200" indent="0">
              <a:buNone/>
              <a:defRPr/>
            </a:lvl7pPr>
          </a:lstStyle>
          <a:p>
            <a:pPr lvl="0"/>
            <a:r>
              <a:rPr lang="de-DE" dirty="0"/>
              <a:t>Beispiel für eine Überschrift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B6DB9B31-30A6-2ADD-58E4-8B864DADE9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97302" y="2387519"/>
            <a:ext cx="6667501" cy="4667028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79CA5"/>
              </a:buClr>
              <a:buFont typeface="Arial" panose="020B0604020202020204" pitchFamily="34" charset="0"/>
              <a:buNone/>
              <a:defRPr sz="2400">
                <a:solidFill>
                  <a:srgbClr val="0089C1"/>
                </a:solidFill>
              </a:defRPr>
            </a:lvl1pPr>
            <a:lvl2pPr marL="360000" indent="-22860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 marL="54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3pPr>
            <a:lvl4pPr marL="72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4pPr>
            <a:lvl5pPr marL="90000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9C1"/>
              </a:buClr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3" name="Grafik 2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CE0BB61F-8F04-675B-FE71-A197983EB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5805265"/>
            <a:ext cx="2544864" cy="648071"/>
          </a:xfrm>
          <a:prstGeom prst="rect">
            <a:avLst/>
          </a:prstGeom>
        </p:spPr>
      </p:pic>
      <p:pic>
        <p:nvPicPr>
          <p:cNvPr id="6" name="Grafik 5" descr="Ein Bild, das Text, Schrift, Electric Blue (Farbe), Symbol enthält.&#10;&#10;Automatisch generierte Beschreibung">
            <a:extLst>
              <a:ext uri="{FF2B5EF4-FFF2-40B4-BE49-F238E27FC236}">
                <a16:creationId xmlns:a16="http://schemas.microsoft.com/office/drawing/2014/main" id="{B6D5D180-36DC-2455-2E50-00DDD31DDD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431" y="5928852"/>
            <a:ext cx="1913141" cy="40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48963E15-DAC5-4816-44A3-7CBD0F4EFFA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420" y="-5883"/>
            <a:ext cx="971206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0" r:id="rId3"/>
    <p:sldLayoutId id="2147483656" r:id="rId4"/>
    <p:sldLayoutId id="2147483657" r:id="rId5"/>
    <p:sldLayoutId id="2147483661" r:id="rId6"/>
    <p:sldLayoutId id="2147483660" r:id="rId7"/>
    <p:sldLayoutId id="2147483674" r:id="rId8"/>
    <p:sldLayoutId id="2147483653" r:id="rId9"/>
    <p:sldLayoutId id="2147483652" r:id="rId10"/>
    <p:sldLayoutId id="2147483678" r:id="rId11"/>
    <p:sldLayoutId id="21474836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83671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4ABDA553-E663-A840-6DCD-BC3F5B8358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0"/>
            <a:ext cx="1273766" cy="129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4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947428" y="1585268"/>
            <a:ext cx="9144000" cy="25638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Kommunale Wärmeplanung in Thüringen</a:t>
            </a:r>
            <a:b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983432" y="4814696"/>
            <a:ext cx="9144000" cy="2704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Auftrag von: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27EC26D-F86F-715B-8349-043408B3B483}"/>
              </a:ext>
            </a:extLst>
          </p:cNvPr>
          <p:cNvSpPr txBox="1">
            <a:spLocks/>
          </p:cNvSpPr>
          <p:nvPr/>
        </p:nvSpPr>
        <p:spPr>
          <a:xfrm>
            <a:off x="5496882" y="3465004"/>
            <a:ext cx="5063614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rgbClr val="0089C1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Angebote der Landesenergieagentur ThEGA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61DC01D-6F4C-03E5-E995-D87BE643D494}"/>
              </a:ext>
            </a:extLst>
          </p:cNvPr>
          <p:cNvSpPr txBox="1">
            <a:spLocks/>
          </p:cNvSpPr>
          <p:nvPr/>
        </p:nvSpPr>
        <p:spPr>
          <a:xfrm>
            <a:off x="983432" y="476672"/>
            <a:ext cx="9144000" cy="640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Auftaktkonferenz des TMUEN zur Kommunalen Wärmeplanung – Erfurt - 17.10.2024</a:t>
            </a:r>
          </a:p>
          <a:p>
            <a:pPr algn="l"/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 Wahlbuhl; Anton Wetzel</a:t>
            </a:r>
          </a:p>
          <a:p>
            <a:pPr algn="l"/>
            <a:endParaRPr lang="de-D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06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91CB9549-2CF4-56E9-619D-A818D1259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06" y="1412776"/>
            <a:ext cx="10573985" cy="5207745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Methodik Thüringer Wärmebedarfsdatenbank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9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Ergebnisse Wärmebedarfsdatenbank - gebäudescharf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1FE3E18-9037-D60B-0681-B9D299A4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78" y="1343005"/>
            <a:ext cx="3240360" cy="50883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9786ED2-C98E-1F60-8AD9-A936F9698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515" y="1320299"/>
            <a:ext cx="3240360" cy="511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24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Ergebnisse Wärmebedarfsdatenbank – aggregierte Form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109EEAF-5A65-C5C9-340F-B33DB236B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2" y="1526176"/>
            <a:ext cx="3064041" cy="3837014"/>
          </a:xfrm>
          <a:prstGeom prst="rect">
            <a:avLst/>
          </a:prstGeom>
        </p:spPr>
      </p:pic>
      <p:pic>
        <p:nvPicPr>
          <p:cNvPr id="2" name="Grafik 1" descr="Ein Bild, das Text, Karte, Screenshot, Diagramm enthält.&#10;&#10;Automatisch generierte Beschreibung">
            <a:extLst>
              <a:ext uri="{FF2B5EF4-FFF2-40B4-BE49-F238E27FC236}">
                <a16:creationId xmlns:a16="http://schemas.microsoft.com/office/drawing/2014/main" id="{059CA39D-9432-8847-BF22-73822098ED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5720" y="1578477"/>
            <a:ext cx="3033875" cy="3784713"/>
          </a:xfrm>
          <a:prstGeom prst="rect">
            <a:avLst/>
          </a:prstGeom>
        </p:spPr>
      </p:pic>
      <p:pic>
        <p:nvPicPr>
          <p:cNvPr id="5" name="Grafik 4" descr="Ein Bild, das Text, Screenshot, Karte enthält.&#10;&#10;Automatisch generierte Beschreibung">
            <a:extLst>
              <a:ext uri="{FF2B5EF4-FFF2-40B4-BE49-F238E27FC236}">
                <a16:creationId xmlns:a16="http://schemas.microsoft.com/office/drawing/2014/main" id="{39BED234-5BB6-94E1-1489-82044478E3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3744" y="1556874"/>
            <a:ext cx="3064041" cy="38223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F14289A-E03C-E032-430D-A0A088A16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7532" y="1578477"/>
            <a:ext cx="1342390" cy="11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29EC517-002C-2394-5712-17B1F6658175}"/>
              </a:ext>
            </a:extLst>
          </p:cNvPr>
          <p:cNvSpPr txBox="1"/>
          <p:nvPr/>
        </p:nvSpPr>
        <p:spPr>
          <a:xfrm>
            <a:off x="3458910" y="5525632"/>
            <a:ext cx="33248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Wärmeliniendichte</a:t>
            </a:r>
            <a:endParaRPr lang="de-DE" sz="18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C7157F7-4929-EF84-9218-21BE31A0CDC0}"/>
              </a:ext>
            </a:extLst>
          </p:cNvPr>
          <p:cNvSpPr txBox="1"/>
          <p:nvPr/>
        </p:nvSpPr>
        <p:spPr>
          <a:xfrm>
            <a:off x="6665999" y="5513200"/>
            <a:ext cx="2670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Baublockebene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0AB0568-5EE0-7E0E-F8FE-C4ADF39167F1}"/>
              </a:ext>
            </a:extLst>
          </p:cNvPr>
          <p:cNvSpPr txBox="1"/>
          <p:nvPr/>
        </p:nvSpPr>
        <p:spPr>
          <a:xfrm>
            <a:off x="387942" y="552537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100x100m-Raster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7109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Zusammenfassung Wärmebedarfsdatenbank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4">
            <a:extLst>
              <a:ext uri="{FF2B5EF4-FFF2-40B4-BE49-F238E27FC236}">
                <a16:creationId xmlns:a16="http://schemas.microsoft.com/office/drawing/2014/main" id="{AF0B7712-720C-CE09-2D57-A29938844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1797" y="1703034"/>
            <a:ext cx="10903299" cy="4128831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Zusammenstellung der Rohdaten (div. </a:t>
            </a:r>
            <a:r>
              <a:rPr lang="de-DE" sz="2000" dirty="0">
                <a:solidFill>
                  <a:schemeClr val="tx1"/>
                </a:solidFill>
              </a:rPr>
              <a:t>Gebäudedaten; Zensusdaten)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Bestimmung des Wärmebedarfs </a:t>
            </a:r>
            <a:r>
              <a:rPr lang="de-DE" sz="2000" dirty="0">
                <a:solidFill>
                  <a:schemeClr val="tx1"/>
                </a:solidFill>
              </a:rPr>
              <a:t>(Berechnungsergebnisse der Datenverschneidung)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Darstellung des Wärmebedarfs der thüringischen Gebäude (gebäudescharf + aggregiert nach WPG [Raster, Linien, Baublöcke])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cs typeface="+mn-cs"/>
              </a:rPr>
              <a:t>Beste Ergebnisse zur Bestandsanalyse in Kombination mit realen Verbrauchsdaten (Energieversorger) und Kehrbüchern der Schornsteinfeger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</a:rPr>
              <a:t>Berechnung des Gebäudewärmebedarfs für 2030, 2035, 2040 und 2045 (gem. WPG)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Möglichkeit der individuellen Anpassungen (Orienti</a:t>
            </a:r>
            <a:r>
              <a:rPr lang="de-DE" sz="2000" dirty="0">
                <a:solidFill>
                  <a:schemeClr val="tx1"/>
                </a:solidFill>
              </a:rPr>
              <a:t>erung an realen Verbrauchsdaten) auf Gebäude-, Raster-, Baublockebene; </a:t>
            </a:r>
            <a: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Möglichkeit zur Fortschreibung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  <a:cs typeface="+mn-cs"/>
              </a:rPr>
              <a:t>Angebot der ThEGA, die finalen Wärmeplane (Kartendarstellung mit Ausweisung von Wärmenetzgebieten) zentral im Energieatlas zu veröffentlichen </a:t>
            </a:r>
          </a:p>
          <a:p>
            <a:pPr marL="457200" indent="-4572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98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0"/>
            <a:ext cx="9495802" cy="126527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Ihr Ansprechpartner für Beratung Kommunale Wärmeplanung und Wärmenetze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F2E9787E-F0A5-58A7-826C-3533105748D7}"/>
              </a:ext>
            </a:extLst>
          </p:cNvPr>
          <p:cNvSpPr txBox="1">
            <a:spLocks/>
          </p:cNvSpPr>
          <p:nvPr/>
        </p:nvSpPr>
        <p:spPr>
          <a:xfrm>
            <a:off x="2711624" y="1484784"/>
            <a:ext cx="6322442" cy="2049360"/>
          </a:xfrm>
          <a:prstGeom prst="rect">
            <a:avLst/>
          </a:prstGeom>
          <a:noFill/>
          <a:ln>
            <a:noFill/>
          </a:ln>
        </p:spPr>
        <p:txBody>
          <a:bodyPr vert="horz" l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de-DE" sz="2000" b="1" dirty="0">
                <a:solidFill>
                  <a:srgbClr val="028AC5"/>
                </a:solidFill>
                <a:latin typeface="Arial"/>
                <a:cs typeface="Arial"/>
              </a:rPr>
              <a:t>Thomas Wahlbuhl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Bereichsleiter Energie- und Quartierskonzepte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Tel.: 	+49 361 5603 216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Mail: 	thomas.wahlbuhl@thega.de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AE6CE4-9FB8-A237-520D-66B98D2DC984}"/>
              </a:ext>
            </a:extLst>
          </p:cNvPr>
          <p:cNvSpPr txBox="1">
            <a:spLocks/>
          </p:cNvSpPr>
          <p:nvPr/>
        </p:nvSpPr>
        <p:spPr>
          <a:xfrm>
            <a:off x="2783632" y="3789040"/>
            <a:ext cx="6322442" cy="2049360"/>
          </a:xfrm>
          <a:prstGeom prst="rect">
            <a:avLst/>
          </a:prstGeom>
          <a:noFill/>
          <a:ln>
            <a:noFill/>
          </a:ln>
        </p:spPr>
        <p:txBody>
          <a:bodyPr vert="horz" l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de-DE" sz="2000" b="1" dirty="0">
                <a:solidFill>
                  <a:srgbClr val="028AC5"/>
                </a:solidFill>
                <a:latin typeface="Arial"/>
                <a:cs typeface="Arial"/>
              </a:rPr>
              <a:t>Anton Wetzel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Projektleiter Energie- und Wärmekonzepte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Tel.: 	+49 361 5603 213</a:t>
            </a:r>
          </a:p>
          <a:p>
            <a:pPr algn="l">
              <a:spcBef>
                <a:spcPts val="600"/>
              </a:spcBef>
            </a:pPr>
            <a:r>
              <a:rPr lang="de-DE" sz="2000" dirty="0">
                <a:latin typeface="Arial"/>
                <a:cs typeface="Arial"/>
              </a:rPr>
              <a:t>Mail: 	anton.wetzel@thega.de</a:t>
            </a:r>
          </a:p>
        </p:txBody>
      </p:sp>
      <p:pic>
        <p:nvPicPr>
          <p:cNvPr id="8" name="Grafik 7" descr="Ein Bild, das Menschliches Gesicht, Person, Lächeln, Kleidung enthält.&#10;&#10;Automatisch generierte Beschreibung">
            <a:extLst>
              <a:ext uri="{FF2B5EF4-FFF2-40B4-BE49-F238E27FC236}">
                <a16:creationId xmlns:a16="http://schemas.microsoft.com/office/drawing/2014/main" id="{55177EBA-9EDE-C937-55CB-F15793E7B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0" y="3789040"/>
            <a:ext cx="1433024" cy="2049360"/>
          </a:xfrm>
          <a:prstGeom prst="rect">
            <a:avLst/>
          </a:prstGeom>
        </p:spPr>
      </p:pic>
      <p:pic>
        <p:nvPicPr>
          <p:cNvPr id="10" name="Grafik 9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FB3B1FD8-83EA-7E5E-CDA9-06A7ABAFE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0" y="1384607"/>
            <a:ext cx="1433024" cy="21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41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Symbol, Logo enthält.&#10;&#10;Automatisch generierte Beschreibung">
            <a:extLst>
              <a:ext uri="{FF2B5EF4-FFF2-40B4-BE49-F238E27FC236}">
                <a16:creationId xmlns:a16="http://schemas.microsoft.com/office/drawing/2014/main" id="{3DAB2520-9D14-71AB-FCB6-991483457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851" y="2312323"/>
            <a:ext cx="708263" cy="708263"/>
          </a:xfrm>
          <a:prstGeom prst="rect">
            <a:avLst/>
          </a:prstGeom>
        </p:spPr>
      </p:pic>
      <p:pic>
        <p:nvPicPr>
          <p:cNvPr id="3" name="Grafik 2" descr="Ein Bild, das Logo, Grafiken, Kreis, Symbol enthält.&#10;&#10;Automatisch generierte Beschreibung">
            <a:extLst>
              <a:ext uri="{FF2B5EF4-FFF2-40B4-BE49-F238E27FC236}">
                <a16:creationId xmlns:a16="http://schemas.microsoft.com/office/drawing/2014/main" id="{4918B0C2-46D9-9095-4705-5BBB00E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886" y="2312323"/>
            <a:ext cx="708263" cy="708263"/>
          </a:xfrm>
          <a:prstGeom prst="rect">
            <a:avLst/>
          </a:prstGeom>
        </p:spPr>
      </p:pic>
      <p:pic>
        <p:nvPicPr>
          <p:cNvPr id="4" name="Grafik 3" descr="Ein Bild, das Grafiken, Kreis, Symbol, Logo enthält.&#10;&#10;Automatisch generierte Beschreibung">
            <a:extLst>
              <a:ext uri="{FF2B5EF4-FFF2-40B4-BE49-F238E27FC236}">
                <a16:creationId xmlns:a16="http://schemas.microsoft.com/office/drawing/2014/main" id="{63004077-DBDD-A6B8-775E-37D589B15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921" y="2312323"/>
            <a:ext cx="708263" cy="708263"/>
          </a:xfrm>
          <a:prstGeom prst="rect">
            <a:avLst/>
          </a:prstGeom>
        </p:spPr>
      </p:pic>
      <p:pic>
        <p:nvPicPr>
          <p:cNvPr id="5" name="Grafik 4" descr="Ein Bild, das Symbol, Grafiken, Schrift, Kreis enthält.&#10;&#10;Automatisch generierte Beschreibung">
            <a:extLst>
              <a:ext uri="{FF2B5EF4-FFF2-40B4-BE49-F238E27FC236}">
                <a16:creationId xmlns:a16="http://schemas.microsoft.com/office/drawing/2014/main" id="{57C00749-DCB7-3925-B185-29E5E49929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816" y="2312323"/>
            <a:ext cx="708263" cy="708263"/>
          </a:xfrm>
          <a:prstGeom prst="rect">
            <a:avLst/>
          </a:prstGeom>
        </p:spPr>
      </p:pic>
      <p:sp>
        <p:nvSpPr>
          <p:cNvPr id="7" name="Textplatzhalter 9">
            <a:extLst>
              <a:ext uri="{FF2B5EF4-FFF2-40B4-BE49-F238E27FC236}">
                <a16:creationId xmlns:a16="http://schemas.microsoft.com/office/drawing/2014/main" id="{DF026C99-5C52-5FBE-ECAC-BAD5D3E12303}"/>
              </a:ext>
            </a:extLst>
          </p:cNvPr>
          <p:cNvSpPr txBox="1">
            <a:spLocks/>
          </p:cNvSpPr>
          <p:nvPr/>
        </p:nvSpPr>
        <p:spPr>
          <a:xfrm>
            <a:off x="3392487" y="3068960"/>
            <a:ext cx="5407026" cy="181593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de-DE" sz="1400" dirty="0">
                <a:solidFill>
                  <a:schemeClr val="tx1"/>
                </a:solidFill>
              </a:rPr>
              <a:t>www.thega.de/x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de-DE" sz="1400" dirty="0">
                <a:solidFill>
                  <a:schemeClr val="tx1"/>
                </a:solidFill>
              </a:rPr>
              <a:t>www.thega.de/facebook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de-DE" sz="1400" dirty="0">
                <a:solidFill>
                  <a:schemeClr val="tx1"/>
                </a:solidFill>
              </a:rPr>
              <a:t>www.thega.de/linkedin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de-DE" sz="1400" dirty="0">
                <a:solidFill>
                  <a:schemeClr val="tx1"/>
                </a:solidFill>
              </a:rPr>
              <a:t>www.thega.de/newsletter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A05F05E-A1C7-C2BF-6253-EC3216C73F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Folgen Sie uns:</a:t>
            </a:r>
          </a:p>
        </p:txBody>
      </p:sp>
    </p:spTree>
    <p:extLst>
      <p:ext uri="{BB962C8B-B14F-4D97-AF65-F5344CB8AC3E}">
        <p14:creationId xmlns:p14="http://schemas.microsoft.com/office/powerpoint/2010/main" val="346189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Beratungsangebote der ThEGA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AC1E07-FB58-BA91-FD9C-5BDFF9DA275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35360" y="1393035"/>
            <a:ext cx="1108923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Durchführung von Einzelberatungen, Vorträgen und Veranstaltungen rund um die KWP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Nächster Termin: 28.01.2024 im COM-Center Erfurt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Vorwettbewerbliche Beratung zu möglichen Wärmenetzen 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Beratung und Betreuung EFRE-Förderung Energetische Stadtsanierung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Enge Vernetzung mit anderen Energieagenturen </a:t>
            </a:r>
            <a:br>
              <a:rPr lang="de-DE" altLang="de-DE" sz="2000" dirty="0">
                <a:solidFill>
                  <a:schemeClr val="tx1"/>
                </a:solidFill>
                <a:cs typeface="+mn-cs"/>
              </a:rPr>
            </a:br>
            <a:r>
              <a:rPr lang="de-DE" altLang="de-DE" sz="2000" dirty="0">
                <a:solidFill>
                  <a:schemeClr val="tx1"/>
                </a:solidFill>
                <a:cs typeface="+mn-cs"/>
                <a:sym typeface="Wingdings" panose="05000000000000000000" pitchFamily="2" charset="2"/>
              </a:rPr>
              <a:t> Kooperationsprojekte wie z. B. neues Wärmepumpenportal (in Kürze auf ThEGA-Webseite verfügbar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  <a:sym typeface="Wingdings" panose="05000000000000000000" pitchFamily="2" charset="2"/>
              </a:rPr>
              <a:t>Mitarbeit AGFW-Leitfaden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endParaRPr lang="de-DE" altLang="de-DE" sz="2000" dirty="0">
              <a:solidFill>
                <a:schemeClr val="tx1"/>
              </a:solidFill>
              <a:cs typeface="+mn-cs"/>
              <a:sym typeface="Wingdings" panose="05000000000000000000" pitchFamily="2" charset="2"/>
            </a:endParaRP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Umsetzung Pilotprojekt KWP Zeulenroda</a:t>
            </a:r>
          </a:p>
          <a:p>
            <a:pPr eaLnBrk="0" fontAlgn="base" hangingPunct="0">
              <a:spcAft>
                <a:spcPts val="600"/>
              </a:spcAft>
              <a:buClr>
                <a:srgbClr val="028AC5"/>
              </a:buClr>
            </a:pPr>
            <a:endParaRPr lang="de-DE" altLang="de-DE" sz="200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85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0D04DF5-22B0-3913-40D7-4DE43CA4A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96" y="1846088"/>
            <a:ext cx="7546309" cy="4191029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Pilotprojekt KWP Zeulenroda – mögliche EE-Potenziale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AC1E07-FB58-BA91-FD9C-5BDFF9DA275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35360" y="3547470"/>
            <a:ext cx="110892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Aft>
                <a:spcPts val="600"/>
              </a:spcAft>
              <a:buClr>
                <a:srgbClr val="028AC5"/>
              </a:buClr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C9EFB6F-7EB6-1A9E-8726-41A978B9EFAA}"/>
              </a:ext>
            </a:extLst>
          </p:cNvPr>
          <p:cNvSpPr txBox="1">
            <a:spLocks/>
          </p:cNvSpPr>
          <p:nvPr/>
        </p:nvSpPr>
        <p:spPr>
          <a:xfrm>
            <a:off x="872879" y="1448823"/>
            <a:ext cx="7507743" cy="396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Fernwärme – zentrale Wärmeversorgung</a:t>
            </a:r>
          </a:p>
        </p:txBody>
      </p:sp>
      <p:sp>
        <p:nvSpPr>
          <p:cNvPr id="13" name="Stern: 5 Zacken 12">
            <a:extLst>
              <a:ext uri="{FF2B5EF4-FFF2-40B4-BE49-F238E27FC236}">
                <a16:creationId xmlns:a16="http://schemas.microsoft.com/office/drawing/2014/main" id="{84A72C4B-0851-DF8D-4710-481CF70B894B}"/>
              </a:ext>
            </a:extLst>
          </p:cNvPr>
          <p:cNvSpPr/>
          <p:nvPr/>
        </p:nvSpPr>
        <p:spPr>
          <a:xfrm>
            <a:off x="6923546" y="2857451"/>
            <a:ext cx="259080" cy="26670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Stern: 5 Zacken 13">
            <a:extLst>
              <a:ext uri="{FF2B5EF4-FFF2-40B4-BE49-F238E27FC236}">
                <a16:creationId xmlns:a16="http://schemas.microsoft.com/office/drawing/2014/main" id="{9AA8065C-0516-2E5A-618A-2960F0984349}"/>
              </a:ext>
            </a:extLst>
          </p:cNvPr>
          <p:cNvSpPr/>
          <p:nvPr/>
        </p:nvSpPr>
        <p:spPr>
          <a:xfrm>
            <a:off x="7687300" y="3961747"/>
            <a:ext cx="457200" cy="47244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Stern: 5 Zacken 15">
            <a:extLst>
              <a:ext uri="{FF2B5EF4-FFF2-40B4-BE49-F238E27FC236}">
                <a16:creationId xmlns:a16="http://schemas.microsoft.com/office/drawing/2014/main" id="{673F9726-CBB2-98D6-4BC1-27E40B2395AD}"/>
              </a:ext>
            </a:extLst>
          </p:cNvPr>
          <p:cNvSpPr/>
          <p:nvPr/>
        </p:nvSpPr>
        <p:spPr>
          <a:xfrm>
            <a:off x="6146481" y="5170461"/>
            <a:ext cx="259080" cy="26670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tern: 5 Zacken 16">
            <a:extLst>
              <a:ext uri="{FF2B5EF4-FFF2-40B4-BE49-F238E27FC236}">
                <a16:creationId xmlns:a16="http://schemas.microsoft.com/office/drawing/2014/main" id="{784EDA39-A96A-4118-026E-D4FE745BBC9B}"/>
              </a:ext>
            </a:extLst>
          </p:cNvPr>
          <p:cNvSpPr/>
          <p:nvPr/>
        </p:nvSpPr>
        <p:spPr>
          <a:xfrm>
            <a:off x="548844" y="4903946"/>
            <a:ext cx="118110" cy="9906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Stern: 5 Zacken 17">
            <a:extLst>
              <a:ext uri="{FF2B5EF4-FFF2-40B4-BE49-F238E27FC236}">
                <a16:creationId xmlns:a16="http://schemas.microsoft.com/office/drawing/2014/main" id="{FD60B976-1CBB-F992-F243-90C05D273ECF}"/>
              </a:ext>
            </a:extLst>
          </p:cNvPr>
          <p:cNvSpPr/>
          <p:nvPr/>
        </p:nvSpPr>
        <p:spPr>
          <a:xfrm>
            <a:off x="1847528" y="3960518"/>
            <a:ext cx="118110" cy="9906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Stern: 5 Zacken 18">
            <a:extLst>
              <a:ext uri="{FF2B5EF4-FFF2-40B4-BE49-F238E27FC236}">
                <a16:creationId xmlns:a16="http://schemas.microsoft.com/office/drawing/2014/main" id="{3167875F-236F-5BDE-EEB2-79177C2CEA83}"/>
              </a:ext>
            </a:extLst>
          </p:cNvPr>
          <p:cNvSpPr/>
          <p:nvPr/>
        </p:nvSpPr>
        <p:spPr>
          <a:xfrm>
            <a:off x="5449202" y="2301607"/>
            <a:ext cx="118110" cy="9906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B045568-01F2-2915-B8CD-F8DB3E736F4A}"/>
              </a:ext>
            </a:extLst>
          </p:cNvPr>
          <p:cNvSpPr txBox="1"/>
          <p:nvPr/>
        </p:nvSpPr>
        <p:spPr>
          <a:xfrm>
            <a:off x="8145521" y="3780825"/>
            <a:ext cx="3684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Unterstützung durch Bundesförderung effiziente Wärmenetze (BEW), Landesprogramme</a:t>
            </a:r>
          </a:p>
        </p:txBody>
      </p:sp>
      <p:sp>
        <p:nvSpPr>
          <p:cNvPr id="21" name="Stern: 5 Zacken 20">
            <a:extLst>
              <a:ext uri="{FF2B5EF4-FFF2-40B4-BE49-F238E27FC236}">
                <a16:creationId xmlns:a16="http://schemas.microsoft.com/office/drawing/2014/main" id="{D75576BB-4647-88F7-5E71-AF23DACF505E}"/>
              </a:ext>
            </a:extLst>
          </p:cNvPr>
          <p:cNvSpPr/>
          <p:nvPr/>
        </p:nvSpPr>
        <p:spPr>
          <a:xfrm>
            <a:off x="1095616" y="2737684"/>
            <a:ext cx="118110" cy="9906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BEC1C30-1BCE-51BD-30CB-7BE8F6AA3B84}"/>
              </a:ext>
            </a:extLst>
          </p:cNvPr>
          <p:cNvSpPr txBox="1"/>
          <p:nvPr/>
        </p:nvSpPr>
        <p:spPr>
          <a:xfrm>
            <a:off x="8243933" y="1710692"/>
            <a:ext cx="33246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Abwärme-Erträge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für Unternehmen: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gewerbliche Prozesswärme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Betrieb von KWK (Eigenstrom)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Kühlanlagen-Abwärme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Biogas-/Biomasse-Anlagen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A5FFE0CC-825C-B9E3-7D8B-AEB3E49BD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577" y="4541476"/>
            <a:ext cx="1612478" cy="42268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E0662DC-1850-83AF-2B0D-21C9D5E43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94" y="1990225"/>
            <a:ext cx="1675343" cy="36670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6931304F-E354-148B-D7EE-9CC1F2AF4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794" y="5930989"/>
            <a:ext cx="883997" cy="329213"/>
          </a:xfrm>
          <a:prstGeom prst="rect">
            <a:avLst/>
          </a:prstGeom>
        </p:spPr>
      </p:pic>
      <p:sp>
        <p:nvSpPr>
          <p:cNvPr id="26" name="Stern: 5 Zacken 25">
            <a:extLst>
              <a:ext uri="{FF2B5EF4-FFF2-40B4-BE49-F238E27FC236}">
                <a16:creationId xmlns:a16="http://schemas.microsoft.com/office/drawing/2014/main" id="{DE684352-16C9-4B03-BAF9-8A33C6ED1D83}"/>
              </a:ext>
            </a:extLst>
          </p:cNvPr>
          <p:cNvSpPr/>
          <p:nvPr/>
        </p:nvSpPr>
        <p:spPr>
          <a:xfrm>
            <a:off x="2657204" y="5740775"/>
            <a:ext cx="118110" cy="9906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Stern: 5 Zacken 26">
            <a:extLst>
              <a:ext uri="{FF2B5EF4-FFF2-40B4-BE49-F238E27FC236}">
                <a16:creationId xmlns:a16="http://schemas.microsoft.com/office/drawing/2014/main" id="{28528D96-8427-C0C9-87A8-41EB63E553BD}"/>
              </a:ext>
            </a:extLst>
          </p:cNvPr>
          <p:cNvSpPr/>
          <p:nvPr/>
        </p:nvSpPr>
        <p:spPr>
          <a:xfrm>
            <a:off x="2657204" y="2039466"/>
            <a:ext cx="259080" cy="266700"/>
          </a:xfrm>
          <a:prstGeom prst="star5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49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572" y="21577"/>
            <a:ext cx="9495802" cy="126527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Hauptbausteine dezentrale EE-Wärmeversorgung</a:t>
            </a:r>
          </a:p>
        </p:txBody>
      </p:sp>
      <p:pic>
        <p:nvPicPr>
          <p:cNvPr id="7" name="Grafik 6" descr="Ein Bild, das Text, Screenshot, Essen enthält.&#10;&#10;Automatisch generierte Beschreibung">
            <a:extLst>
              <a:ext uri="{FF2B5EF4-FFF2-40B4-BE49-F238E27FC236}">
                <a16:creationId xmlns:a16="http://schemas.microsoft.com/office/drawing/2014/main" id="{B90A253E-87C7-687B-0699-C7EB24B38F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628800"/>
            <a:ext cx="6229458" cy="446449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A023846-4201-4894-70CF-7F402F8B9A58}"/>
              </a:ext>
            </a:extLst>
          </p:cNvPr>
          <p:cNvSpPr txBox="1"/>
          <p:nvPr/>
        </p:nvSpPr>
        <p:spPr>
          <a:xfrm>
            <a:off x="7608168" y="2996952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Unterstützung durch Bundesförderung effiziente Gebäude (BEG)</a:t>
            </a:r>
          </a:p>
        </p:txBody>
      </p:sp>
    </p:spTree>
    <p:extLst>
      <p:ext uri="{BB962C8B-B14F-4D97-AF65-F5344CB8AC3E}">
        <p14:creationId xmlns:p14="http://schemas.microsoft.com/office/powerpoint/2010/main" val="3197310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Pilotprojekt KWP Zeulenroda – Wärmebedarf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AC1E07-FB58-BA91-FD9C-5BDFF9DA275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35360" y="3547470"/>
            <a:ext cx="110892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Aft>
                <a:spcPts val="600"/>
              </a:spcAft>
              <a:buClr>
                <a:srgbClr val="028AC5"/>
              </a:buClr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3CFCC48-EE81-C766-DBD4-091DCF4492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20"/>
          <a:stretch/>
        </p:blipFill>
        <p:spPr>
          <a:xfrm>
            <a:off x="5916613" y="1479215"/>
            <a:ext cx="4254199" cy="43984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D6ECAD8-3BF6-9FD3-B2EE-E3D70A3883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8" r="7758"/>
          <a:stretch/>
        </p:blipFill>
        <p:spPr>
          <a:xfrm>
            <a:off x="1308101" y="1482558"/>
            <a:ext cx="3781509" cy="444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23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Pilotprojekt KWP Zeulenroda – EE-Potenziale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AC1E07-FB58-BA91-FD9C-5BDFF9DA275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35360" y="3547470"/>
            <a:ext cx="110892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Aft>
                <a:spcPts val="600"/>
              </a:spcAft>
              <a:buClr>
                <a:srgbClr val="028AC5"/>
              </a:buClr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 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B8FC8CE6-A6B5-1425-9FFF-9AC774544E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445462"/>
              </p:ext>
            </p:extLst>
          </p:nvPr>
        </p:nvGraphicFramePr>
        <p:xfrm>
          <a:off x="731404" y="1412776"/>
          <a:ext cx="9037003" cy="482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49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546248" y="1020731"/>
            <a:ext cx="7591221" cy="494566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  <a:buClr>
                <a:srgbClr val="DD66B6">
                  <a:lumMod val="75000"/>
                </a:srgbClr>
              </a:buClr>
              <a:defRPr/>
            </a:pPr>
            <a:r>
              <a:rPr lang="de-DE" sz="1400" dirty="0">
                <a:solidFill>
                  <a:schemeClr val="tx1"/>
                </a:solidFill>
              </a:rPr>
              <a:t>	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BE52883B-D139-4805-AB36-3DDC1DA33DC5}"/>
              </a:ext>
            </a:extLst>
          </p:cNvPr>
          <p:cNvGraphicFramePr/>
          <p:nvPr/>
        </p:nvGraphicFramePr>
        <p:xfrm>
          <a:off x="5375920" y="1484784"/>
          <a:ext cx="5991496" cy="3731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3E22F74A-6B30-432C-8CB3-C03529317F31}"/>
              </a:ext>
            </a:extLst>
          </p:cNvPr>
          <p:cNvSpPr txBox="1"/>
          <p:nvPr/>
        </p:nvSpPr>
        <p:spPr>
          <a:xfrm>
            <a:off x="5447928" y="5373216"/>
            <a:ext cx="4960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de-DE" sz="800" b="1" dirty="0">
                <a:solidFill>
                  <a:schemeClr val="accent3">
                    <a:lumMod val="75000"/>
                  </a:schemeClr>
                </a:solidFill>
              </a:rPr>
              <a:t>Thüringenweite Zusammensetzung der Fernwärmeerzeugung im Jahr 2040</a:t>
            </a:r>
          </a:p>
          <a:p>
            <a:pPr defTabSz="457189">
              <a:defRPr/>
            </a:pPr>
            <a:r>
              <a:rPr lang="de-DE" sz="800" dirty="0">
                <a:solidFill>
                  <a:schemeClr val="accent3">
                    <a:lumMod val="75000"/>
                  </a:schemeClr>
                </a:solidFill>
              </a:rPr>
              <a:t>Anteile nach Wärmemenge, gemäß den Planungen der Fernwärmeversorgungsunternehmen (n=31), Quelle TWS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DAD992FD-0F19-40E4-89E1-7D9F226FFE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5360" y="1377343"/>
            <a:ext cx="4896544" cy="3960440"/>
          </a:xfrm>
        </p:spPr>
        <p:txBody>
          <a:bodyPr/>
          <a:lstStyle/>
          <a:p>
            <a:pPr marL="114297" indent="0">
              <a:lnSpc>
                <a:spcPct val="120000"/>
              </a:lnSpc>
              <a:spcAft>
                <a:spcPts val="800"/>
              </a:spcAft>
              <a:buClr>
                <a:srgbClr val="FF6319"/>
              </a:buClr>
              <a:buNone/>
              <a:defRPr/>
            </a:pPr>
            <a:r>
              <a:rPr lang="de-DE" sz="2000" b="0" dirty="0">
                <a:solidFill>
                  <a:srgbClr val="028AC5"/>
                </a:solidFill>
              </a:rPr>
              <a:t>Thüringenweite Zusammensetzung der Fernwärmeversorgung</a:t>
            </a:r>
          </a:p>
          <a:p>
            <a:pPr marL="504826" indent="-342900">
              <a:spcAft>
                <a:spcPts val="800"/>
              </a:spcAft>
              <a:buClr>
                <a:srgbClr val="028AC5"/>
              </a:buClr>
              <a:buFont typeface="Arial" panose="020B0604020202020204" pitchFamily="34" charset="0"/>
              <a:buChar char="+"/>
              <a:defRPr/>
            </a:pPr>
            <a:r>
              <a:rPr lang="de-DE" sz="2000" b="0" dirty="0">
                <a:solidFill>
                  <a:schemeClr val="tx1"/>
                </a:solidFill>
              </a:rPr>
              <a:t>aktuell ist die Fernwärmeversorgung in Thüringen weit überwiegend gasbasiert </a:t>
            </a:r>
          </a:p>
          <a:p>
            <a:pPr marL="504826" indent="-342900">
              <a:spcAft>
                <a:spcPts val="800"/>
              </a:spcAft>
              <a:buClr>
                <a:srgbClr val="028AC5"/>
              </a:buClr>
              <a:buFont typeface="Arial" panose="020B0604020202020204" pitchFamily="34" charset="0"/>
              <a:buChar char="+"/>
              <a:defRPr/>
            </a:pPr>
            <a:r>
              <a:rPr lang="de-DE" sz="2000" b="0" dirty="0">
                <a:solidFill>
                  <a:schemeClr val="tx1"/>
                </a:solidFill>
              </a:rPr>
              <a:t>die wichtigsten Erzeugungsarten/ Wärmequellen 2040</a:t>
            </a:r>
            <a:r>
              <a:rPr lang="de-DE" sz="2000" b="0" dirty="0"/>
              <a:t>:</a:t>
            </a:r>
          </a:p>
          <a:p>
            <a:pPr marL="873120" lvl="1" indent="-342900">
              <a:buClr>
                <a:srgbClr val="028AC5"/>
              </a:buClr>
              <a:buFont typeface="Arial" panose="020B0604020202020204" pitchFamily="34" charset="0"/>
              <a:buChar char="+"/>
              <a:defRPr/>
            </a:pPr>
            <a:r>
              <a:rPr lang="de-DE" sz="2000" b="0" dirty="0"/>
              <a:t>Strombasierte Anlagen </a:t>
            </a:r>
          </a:p>
          <a:p>
            <a:pPr marL="873120" lvl="1" indent="-342900">
              <a:buClr>
                <a:srgbClr val="028AC5"/>
              </a:buClr>
              <a:buFont typeface="Arial" panose="020B0604020202020204" pitchFamily="34" charset="0"/>
              <a:buChar char="+"/>
              <a:defRPr/>
            </a:pPr>
            <a:r>
              <a:rPr lang="de-DE" sz="2000" b="0" dirty="0"/>
              <a:t>Unvermeidbare Abwärme</a:t>
            </a:r>
          </a:p>
          <a:p>
            <a:pPr marL="873120" lvl="1" indent="-342900">
              <a:spcAft>
                <a:spcPts val="800"/>
              </a:spcAft>
              <a:buClr>
                <a:srgbClr val="028AC5"/>
              </a:buClr>
              <a:buFont typeface="Arial" panose="020B0604020202020204" pitchFamily="34" charset="0"/>
              <a:buChar char="+"/>
              <a:defRPr/>
            </a:pPr>
            <a:r>
              <a:rPr lang="de-DE" sz="2000" b="0" dirty="0"/>
              <a:t>Gasbasierte Anlagen (auf Basis von grünem Gas)</a:t>
            </a: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6C7D1D88-A4A7-4660-A00C-2D10673AD9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360" y="392119"/>
            <a:ext cx="10297144" cy="604558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>
              <a:spcBef>
                <a:spcPts val="0"/>
              </a:spcBef>
            </a:pPr>
            <a:r>
              <a:rPr lang="de-DE" sz="2800" b="1" dirty="0">
                <a:solidFill>
                  <a:srgbClr val="0089C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/>
              </a:rPr>
              <a:t>Zusammenfassung der Thüringer Wärmenetzstrategien</a:t>
            </a:r>
            <a:endParaRPr lang="de-DE" sz="2800" b="1" dirty="0">
              <a:solidFill>
                <a:srgbClr val="0089C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488488" y="5445224"/>
            <a:ext cx="67916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333" dirty="0">
                <a:solidFill>
                  <a:srgbClr val="0089C1"/>
                </a:solidFill>
              </a:rPr>
              <a:t>© TWS</a:t>
            </a:r>
          </a:p>
        </p:txBody>
      </p:sp>
    </p:spTree>
    <p:extLst>
      <p:ext uri="{BB962C8B-B14F-4D97-AF65-F5344CB8AC3E}">
        <p14:creationId xmlns:p14="http://schemas.microsoft.com/office/powerpoint/2010/main" val="2144689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pPr fontAlgn="auto"/>
            <a:r>
              <a:rPr lang="de-DE" dirty="0">
                <a:solidFill>
                  <a:srgbClr val="0089C1"/>
                </a:solidFill>
              </a:rPr>
              <a:t>Entwicklung Thüringer Wärmebedarfsdatenbank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AC1E07-FB58-BA91-FD9C-5BDFF9DA275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335360" y="1393032"/>
            <a:ext cx="1108923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hoher Aufwand in der KWP für die Erhebung/Berechnung Daten – umfangreiche Vorgaben aus dem Wärmeplanungsgesetz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insbesondere im ländlichen Raum ungenügend Daten zum Wärmeverbrauch/-bedarf vorhanden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Vereinfachung des KWP-Prozesses durch zentrale Datenbereitstellung: </a:t>
            </a:r>
            <a:br>
              <a:rPr lang="de-DE" altLang="de-DE" sz="2000" dirty="0">
                <a:solidFill>
                  <a:schemeClr val="tx1"/>
                </a:solidFill>
                <a:cs typeface="+mn-cs"/>
              </a:rPr>
            </a:b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für alle planungsverantwortlichen Stellen in Thüringen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Hauptziel: Identifikation von Gebieten mit hohem Wärmebedarf, um die Bestimmung von möglichen Wärmenetzgebieten zu vereinfachen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</a:rPr>
              <a:t>Bereitstellung/Versendung eines gebäudescharfen Datensatzes an planungsverantwortliche Stelle (nur auf Anfrage)</a:t>
            </a:r>
          </a:p>
          <a:p>
            <a:pPr marL="342900" indent="-342900" eaLnBrk="0" fontAlgn="base" hangingPunct="0">
              <a:spcAft>
                <a:spcPts val="600"/>
              </a:spcAft>
              <a:buClr>
                <a:srgbClr val="028AC5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cs typeface="+mn-cs"/>
              </a:rPr>
              <a:t>Ergebnisse in aggregierter Form sollen über „Energieatlas Thüringen“ eingebunden werden</a:t>
            </a:r>
          </a:p>
          <a:p>
            <a:pPr eaLnBrk="0" fontAlgn="base" hangingPunct="0">
              <a:spcAft>
                <a:spcPts val="600"/>
              </a:spcAft>
              <a:buClr>
                <a:srgbClr val="028AC5"/>
              </a:buClr>
            </a:pPr>
            <a:endParaRPr lang="de-DE" altLang="de-DE" sz="200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590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BE7796-BB95-A2F3-DD94-72DE0103B4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622" y="9734"/>
            <a:ext cx="10012986" cy="1237664"/>
          </a:xfrm>
        </p:spPr>
        <p:txBody>
          <a:bodyPr/>
          <a:lstStyle/>
          <a:p>
            <a:r>
              <a:rPr lang="de-DE" dirty="0">
                <a:solidFill>
                  <a:srgbClr val="0089C1"/>
                </a:solidFill>
              </a:rPr>
              <a:t>Stand Entwicklung Thüringer Wärmebedarfsdatenbank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C31E5C7-DADF-45EA-D146-1370F59AACE4}"/>
              </a:ext>
            </a:extLst>
          </p:cNvPr>
          <p:cNvSpPr/>
          <p:nvPr/>
        </p:nvSpPr>
        <p:spPr>
          <a:xfrm>
            <a:off x="767409" y="1844823"/>
            <a:ext cx="11017224" cy="41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de-DE" sz="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4">
            <a:extLst>
              <a:ext uri="{FF2B5EF4-FFF2-40B4-BE49-F238E27FC236}">
                <a16:creationId xmlns:a16="http://schemas.microsoft.com/office/drawing/2014/main" id="{AF0B7712-720C-CE09-2D57-A29938844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1797" y="1703034"/>
            <a:ext cx="4048019" cy="4128831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</a:rPr>
              <a:t>Ausschreibung im Mai 2024 auf E-Vergabeplattform des Bundes</a:t>
            </a:r>
          </a:p>
          <a:p>
            <a:pPr marL="342900" indent="-3429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altLang="de-DE" sz="2000" dirty="0">
                <a:solidFill>
                  <a:schemeClr val="tx1"/>
                </a:solidFill>
              </a:rPr>
              <a:t>Eingang von 8 Angeboten </a:t>
            </a:r>
            <a:endParaRPr lang="de-DE" altLang="de-DE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0089C1"/>
              </a:buClr>
              <a:buFont typeface="Arial" panose="020B0604020202020204" pitchFamily="34" charset="0"/>
              <a:buChar char="+"/>
            </a:pPr>
            <a:r>
              <a:rPr lang="de-DE" sz="2000" dirty="0">
                <a:solidFill>
                  <a:schemeClr val="tx1"/>
                </a:solidFill>
              </a:rPr>
              <a:t>Vergabe Ende Juni an DBI Gas- und Umwelttechnik GmbH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83D94CA-2287-AF21-389C-51EBA12C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872" y="1703034"/>
            <a:ext cx="6946973" cy="411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052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hEGA Präsenation Logo klein">
  <a:themeElements>
    <a:clrScheme name="Kom.ENS">
      <a:dk1>
        <a:srgbClr val="3F3F3F"/>
      </a:dk1>
      <a:lt1>
        <a:srgbClr val="FFFFFF"/>
      </a:lt1>
      <a:dk2>
        <a:srgbClr val="595959"/>
      </a:dk2>
      <a:lt2>
        <a:srgbClr val="E7E6E6"/>
      </a:lt2>
      <a:accent1>
        <a:srgbClr val="57AEAD"/>
      </a:accent1>
      <a:accent2>
        <a:srgbClr val="4790D4"/>
      </a:accent2>
      <a:accent3>
        <a:srgbClr val="8ABD67"/>
      </a:accent3>
      <a:accent4>
        <a:srgbClr val="379CA5"/>
      </a:accent4>
      <a:accent5>
        <a:srgbClr val="E8C14A"/>
      </a:accent5>
      <a:accent6>
        <a:srgbClr val="F2815F"/>
      </a:accent6>
      <a:hlink>
        <a:srgbClr val="954F72"/>
      </a:hlink>
      <a:folHlink>
        <a:srgbClr val="5944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GA-Präsentation_Leere Vorlage.pptx" id="{28773159-E041-471E-95A9-BC09FE9297D8}" vid="{249C11C5-92B5-4DB6-B878-C900F1DC9E57}"/>
    </a:ext>
  </a:extLst>
</a:theme>
</file>

<file path=ppt/theme/theme2.xml><?xml version="1.0" encoding="utf-8"?>
<a:theme xmlns:a="http://schemas.openxmlformats.org/drawingml/2006/main" name="ThEGA Präsenation ohne Logo">
  <a:themeElements>
    <a:clrScheme name="Kom.ENS">
      <a:dk1>
        <a:srgbClr val="3F3F3F"/>
      </a:dk1>
      <a:lt1>
        <a:srgbClr val="FFFFFF"/>
      </a:lt1>
      <a:dk2>
        <a:srgbClr val="595959"/>
      </a:dk2>
      <a:lt2>
        <a:srgbClr val="E7E6E6"/>
      </a:lt2>
      <a:accent1>
        <a:srgbClr val="57AEAD"/>
      </a:accent1>
      <a:accent2>
        <a:srgbClr val="4790D4"/>
      </a:accent2>
      <a:accent3>
        <a:srgbClr val="8ABD67"/>
      </a:accent3>
      <a:accent4>
        <a:srgbClr val="379CA5"/>
      </a:accent4>
      <a:accent5>
        <a:srgbClr val="E8C14A"/>
      </a:accent5>
      <a:accent6>
        <a:srgbClr val="F2815F"/>
      </a:accent6>
      <a:hlink>
        <a:srgbClr val="954F72"/>
      </a:hlink>
      <a:folHlink>
        <a:srgbClr val="5944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GA-Präsentation_Leere Vorlage.pptx" id="{28773159-E041-471E-95A9-BC09FE9297D8}" vid="{7548E244-2FAD-4A52-B0CD-9C19C429EDB0}"/>
    </a:ext>
  </a:extLst>
</a:theme>
</file>

<file path=ppt/theme/theme3.xml><?xml version="1.0" encoding="utf-8"?>
<a:theme xmlns:a="http://schemas.openxmlformats.org/drawingml/2006/main" name="ThEGA Präsenation Logo groß">
  <a:themeElements>
    <a:clrScheme name="Kom.ENS">
      <a:dk1>
        <a:srgbClr val="3F3F3F"/>
      </a:dk1>
      <a:lt1>
        <a:srgbClr val="FFFFFF"/>
      </a:lt1>
      <a:dk2>
        <a:srgbClr val="595959"/>
      </a:dk2>
      <a:lt2>
        <a:srgbClr val="E7E6E6"/>
      </a:lt2>
      <a:accent1>
        <a:srgbClr val="57AEAD"/>
      </a:accent1>
      <a:accent2>
        <a:srgbClr val="4790D4"/>
      </a:accent2>
      <a:accent3>
        <a:srgbClr val="8ABD67"/>
      </a:accent3>
      <a:accent4>
        <a:srgbClr val="379CA5"/>
      </a:accent4>
      <a:accent5>
        <a:srgbClr val="E8C14A"/>
      </a:accent5>
      <a:accent6>
        <a:srgbClr val="F2815F"/>
      </a:accent6>
      <a:hlink>
        <a:srgbClr val="954F72"/>
      </a:hlink>
      <a:folHlink>
        <a:srgbClr val="5944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GA-Präsentation_Leere Vorlage.pptx" id="{28773159-E041-471E-95A9-BC09FE9297D8}" vid="{138A826F-DF59-488A-AE49-A61DD1730F4D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ThEGA-Präsentation_Leere Vorlage</Template>
  <TotalTime>0</TotalTime>
  <Words>577</Words>
  <Application>Microsoft Office PowerPoint</Application>
  <PresentationFormat>Breitbild</PresentationFormat>
  <Paragraphs>277</Paragraphs>
  <Slides>15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Akko W01 Light</vt:lpstr>
      <vt:lpstr>Arial</vt:lpstr>
      <vt:lpstr>Calibri</vt:lpstr>
      <vt:lpstr>Segoe UI</vt:lpstr>
      <vt:lpstr>Wingdings</vt:lpstr>
      <vt:lpstr>ThEGA Präsenation Logo klein</vt:lpstr>
      <vt:lpstr>ThEGA Präsenation ohne Logo</vt:lpstr>
      <vt:lpstr>ThEGA Präsenation Logo groß</vt:lpstr>
      <vt:lpstr>think-cell Folie</vt:lpstr>
      <vt:lpstr>Kommunale Wärmeplanung in Thüringen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Zusammenfassung der Thüringer Wärmenetzstrategien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Landesentwicklungsgesellschaft Thueringen 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Thüringer Landesenergieagentur ThEGA</dc:title>
  <dc:creator>Dajti, Gisela ThEGA</dc:creator>
  <cp:lastModifiedBy>Wetzel, Anton ThEGA</cp:lastModifiedBy>
  <cp:revision>12</cp:revision>
  <dcterms:created xsi:type="dcterms:W3CDTF">2024-09-09T14:48:57Z</dcterms:created>
  <dcterms:modified xsi:type="dcterms:W3CDTF">2024-10-16T15:08:16Z</dcterms:modified>
</cp:coreProperties>
</file>